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58" r:id="rId5"/>
    <p:sldId id="259" r:id="rId6"/>
    <p:sldId id="261" r:id="rId7"/>
    <p:sldId id="262" r:id="rId8"/>
    <p:sldId id="263" r:id="rId9"/>
    <p:sldId id="264" r:id="rId10"/>
    <p:sldId id="265" r:id="rId11"/>
    <p:sldId id="266" r:id="rId1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6" autoAdjust="0"/>
    <p:restoredTop sz="95768" autoAdjust="0"/>
  </p:normalViewPr>
  <p:slideViewPr>
    <p:cSldViewPr snapToGrid="0">
      <p:cViewPr varScale="1">
        <p:scale>
          <a:sx n="95" d="100"/>
          <a:sy n="95" d="100"/>
        </p:scale>
        <p:origin x="444" y="57"/>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4E9249-9EEB-47F2-8FAA-0B1A6B7447ED}"/>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354F1CDB-B4D4-4BCC-B82B-D58A27EAFE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FD433C72-994A-4E62-B70C-8CD53AEABEBD}"/>
              </a:ext>
            </a:extLst>
          </p:cNvPr>
          <p:cNvSpPr>
            <a:spLocks noGrp="1"/>
          </p:cNvSpPr>
          <p:nvPr>
            <p:ph type="dt" sz="half" idx="10"/>
          </p:nvPr>
        </p:nvSpPr>
        <p:spPr/>
        <p:txBody>
          <a:bodyPr/>
          <a:lstStyle/>
          <a:p>
            <a:fld id="{B1AA0BB2-C486-4B27-BF3F-40044F74329C}" type="datetimeFigureOut">
              <a:rPr lang="fr-FR" smtClean="0"/>
              <a:t>29/11/2022</a:t>
            </a:fld>
            <a:endParaRPr lang="fr-FR" dirty="0"/>
          </a:p>
        </p:txBody>
      </p:sp>
      <p:sp>
        <p:nvSpPr>
          <p:cNvPr id="5" name="Espace réservé du pied de page 4">
            <a:extLst>
              <a:ext uri="{FF2B5EF4-FFF2-40B4-BE49-F238E27FC236}">
                <a16:creationId xmlns:a16="http://schemas.microsoft.com/office/drawing/2014/main" id="{8A9DA24D-04C1-413A-9994-2BB2E1196098}"/>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C8D46A9C-2584-4664-982A-6ED287B943F8}"/>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615340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15326A-4B5F-4440-A0AF-4A488FBF70E0}"/>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4E288DC7-B312-4220-9BBB-CE7F6D1DC574}"/>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99FAF14-FAAD-4B12-90DC-56549935140A}"/>
              </a:ext>
            </a:extLst>
          </p:cNvPr>
          <p:cNvSpPr>
            <a:spLocks noGrp="1"/>
          </p:cNvSpPr>
          <p:nvPr>
            <p:ph type="dt" sz="half" idx="10"/>
          </p:nvPr>
        </p:nvSpPr>
        <p:spPr/>
        <p:txBody>
          <a:bodyPr/>
          <a:lstStyle/>
          <a:p>
            <a:fld id="{B1AA0BB2-C486-4B27-BF3F-40044F74329C}" type="datetimeFigureOut">
              <a:rPr lang="fr-FR" smtClean="0"/>
              <a:t>29/11/2022</a:t>
            </a:fld>
            <a:endParaRPr lang="fr-FR" dirty="0"/>
          </a:p>
        </p:txBody>
      </p:sp>
      <p:sp>
        <p:nvSpPr>
          <p:cNvPr id="5" name="Espace réservé du pied de page 4">
            <a:extLst>
              <a:ext uri="{FF2B5EF4-FFF2-40B4-BE49-F238E27FC236}">
                <a16:creationId xmlns:a16="http://schemas.microsoft.com/office/drawing/2014/main" id="{48499109-56B1-4650-AB57-2CA1E98758E3}"/>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3C0F8567-E0F4-42D9-BCF5-78A4BAC29257}"/>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3439759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910EDB95-292F-4C89-919F-CF989CB88E04}"/>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B2339694-2439-4EB9-A2E9-5E321560C52E}"/>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F2A1FED-DCC1-4844-B1D6-AED10F2BEB57}"/>
              </a:ext>
            </a:extLst>
          </p:cNvPr>
          <p:cNvSpPr>
            <a:spLocks noGrp="1"/>
          </p:cNvSpPr>
          <p:nvPr>
            <p:ph type="dt" sz="half" idx="10"/>
          </p:nvPr>
        </p:nvSpPr>
        <p:spPr/>
        <p:txBody>
          <a:bodyPr/>
          <a:lstStyle/>
          <a:p>
            <a:fld id="{B1AA0BB2-C486-4B27-BF3F-40044F74329C}" type="datetimeFigureOut">
              <a:rPr lang="fr-FR" smtClean="0"/>
              <a:t>29/11/2022</a:t>
            </a:fld>
            <a:endParaRPr lang="fr-FR" dirty="0"/>
          </a:p>
        </p:txBody>
      </p:sp>
      <p:sp>
        <p:nvSpPr>
          <p:cNvPr id="5" name="Espace réservé du pied de page 4">
            <a:extLst>
              <a:ext uri="{FF2B5EF4-FFF2-40B4-BE49-F238E27FC236}">
                <a16:creationId xmlns:a16="http://schemas.microsoft.com/office/drawing/2014/main" id="{6C1B7B06-C036-4C5A-B364-F31BD1ED8020}"/>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817D9B3-5A0C-4342-827B-164E4E6D25E0}"/>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48392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CF48DD-8172-4853-956C-A02C4D39184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75108351-3220-4159-B6F6-1FED8BB483EE}"/>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F535B65-D42C-4E8D-A697-4C7E1F144E72}"/>
              </a:ext>
            </a:extLst>
          </p:cNvPr>
          <p:cNvSpPr>
            <a:spLocks noGrp="1"/>
          </p:cNvSpPr>
          <p:nvPr>
            <p:ph type="dt" sz="half" idx="10"/>
          </p:nvPr>
        </p:nvSpPr>
        <p:spPr/>
        <p:txBody>
          <a:bodyPr/>
          <a:lstStyle/>
          <a:p>
            <a:fld id="{B1AA0BB2-C486-4B27-BF3F-40044F74329C}" type="datetimeFigureOut">
              <a:rPr lang="fr-FR" smtClean="0"/>
              <a:t>29/11/2022</a:t>
            </a:fld>
            <a:endParaRPr lang="fr-FR" dirty="0"/>
          </a:p>
        </p:txBody>
      </p:sp>
      <p:sp>
        <p:nvSpPr>
          <p:cNvPr id="5" name="Espace réservé du pied de page 4">
            <a:extLst>
              <a:ext uri="{FF2B5EF4-FFF2-40B4-BE49-F238E27FC236}">
                <a16:creationId xmlns:a16="http://schemas.microsoft.com/office/drawing/2014/main" id="{26ADFEFD-7087-406F-9123-79ACA40454F6}"/>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A707353-6AC6-4175-AEB8-1B6AB2D5A410}"/>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3411302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813977-DEF7-4167-ABA8-C4C1673AD7D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A7369F03-2D72-41FA-8AD1-126CA9DD33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495C345E-8FD0-43A2-A5CF-9DF164B21BEC}"/>
              </a:ext>
            </a:extLst>
          </p:cNvPr>
          <p:cNvSpPr>
            <a:spLocks noGrp="1"/>
          </p:cNvSpPr>
          <p:nvPr>
            <p:ph type="dt" sz="half" idx="10"/>
          </p:nvPr>
        </p:nvSpPr>
        <p:spPr/>
        <p:txBody>
          <a:bodyPr/>
          <a:lstStyle/>
          <a:p>
            <a:fld id="{B1AA0BB2-C486-4B27-BF3F-40044F74329C}" type="datetimeFigureOut">
              <a:rPr lang="fr-FR" smtClean="0"/>
              <a:t>29/11/2022</a:t>
            </a:fld>
            <a:endParaRPr lang="fr-FR" dirty="0"/>
          </a:p>
        </p:txBody>
      </p:sp>
      <p:sp>
        <p:nvSpPr>
          <p:cNvPr id="5" name="Espace réservé du pied de page 4">
            <a:extLst>
              <a:ext uri="{FF2B5EF4-FFF2-40B4-BE49-F238E27FC236}">
                <a16:creationId xmlns:a16="http://schemas.microsoft.com/office/drawing/2014/main" id="{48E7425C-0001-491F-BF65-42C862A3CB3E}"/>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3083522D-7B8F-493F-B6F5-593814865535}"/>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4124153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A36D02-A252-43B9-94E1-38555832DF59}"/>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8D8E48A-22FE-4581-936C-F78BC29399FD}"/>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1DCD670B-66E4-486A-A583-8B1CF3DEDA79}"/>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5A072BDA-E6FE-443A-A688-97BF581C5651}"/>
              </a:ext>
            </a:extLst>
          </p:cNvPr>
          <p:cNvSpPr>
            <a:spLocks noGrp="1"/>
          </p:cNvSpPr>
          <p:nvPr>
            <p:ph type="dt" sz="half" idx="10"/>
          </p:nvPr>
        </p:nvSpPr>
        <p:spPr/>
        <p:txBody>
          <a:bodyPr/>
          <a:lstStyle/>
          <a:p>
            <a:fld id="{B1AA0BB2-C486-4B27-BF3F-40044F74329C}" type="datetimeFigureOut">
              <a:rPr lang="fr-FR" smtClean="0"/>
              <a:t>29/11/2022</a:t>
            </a:fld>
            <a:endParaRPr lang="fr-FR" dirty="0"/>
          </a:p>
        </p:txBody>
      </p:sp>
      <p:sp>
        <p:nvSpPr>
          <p:cNvPr id="6" name="Espace réservé du pied de page 5">
            <a:extLst>
              <a:ext uri="{FF2B5EF4-FFF2-40B4-BE49-F238E27FC236}">
                <a16:creationId xmlns:a16="http://schemas.microsoft.com/office/drawing/2014/main" id="{B5E4BB5F-B51E-4734-9558-FA2723C387CD}"/>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BB6B2C81-48D9-472F-AC4E-041AFB6679D4}"/>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3985668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11AEEC-3604-4B6B-AF50-918A5BBA79CC}"/>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B5D6FF55-4A16-4E4F-8EC7-4502E3044D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5E88FBF3-8F85-47F8-85AA-4B580FF06580}"/>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00962958-0F92-421F-AAB8-1F687132DA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5A7F2A6D-D1CC-410B-8124-7D4BE7A521D6}"/>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18D96F1D-796D-4BFE-B698-BA5B77DBB946}"/>
              </a:ext>
            </a:extLst>
          </p:cNvPr>
          <p:cNvSpPr>
            <a:spLocks noGrp="1"/>
          </p:cNvSpPr>
          <p:nvPr>
            <p:ph type="dt" sz="half" idx="10"/>
          </p:nvPr>
        </p:nvSpPr>
        <p:spPr/>
        <p:txBody>
          <a:bodyPr/>
          <a:lstStyle/>
          <a:p>
            <a:fld id="{B1AA0BB2-C486-4B27-BF3F-40044F74329C}" type="datetimeFigureOut">
              <a:rPr lang="fr-FR" smtClean="0"/>
              <a:t>29/11/2022</a:t>
            </a:fld>
            <a:endParaRPr lang="fr-FR" dirty="0"/>
          </a:p>
        </p:txBody>
      </p:sp>
      <p:sp>
        <p:nvSpPr>
          <p:cNvPr id="8" name="Espace réservé du pied de page 7">
            <a:extLst>
              <a:ext uri="{FF2B5EF4-FFF2-40B4-BE49-F238E27FC236}">
                <a16:creationId xmlns:a16="http://schemas.microsoft.com/office/drawing/2014/main" id="{DBE65401-58CD-4890-9344-4CD64202AB19}"/>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0722B675-06BF-43A7-8C11-8AF7F17F32D3}"/>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3034505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519343-53BD-41B5-9DEF-90BBF91476E0}"/>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19B0315D-5A0F-49BF-9B4C-4292E1A29B79}"/>
              </a:ext>
            </a:extLst>
          </p:cNvPr>
          <p:cNvSpPr>
            <a:spLocks noGrp="1"/>
          </p:cNvSpPr>
          <p:nvPr>
            <p:ph type="dt" sz="half" idx="10"/>
          </p:nvPr>
        </p:nvSpPr>
        <p:spPr/>
        <p:txBody>
          <a:bodyPr/>
          <a:lstStyle/>
          <a:p>
            <a:fld id="{B1AA0BB2-C486-4B27-BF3F-40044F74329C}" type="datetimeFigureOut">
              <a:rPr lang="fr-FR" smtClean="0"/>
              <a:t>29/11/2022</a:t>
            </a:fld>
            <a:endParaRPr lang="fr-FR" dirty="0"/>
          </a:p>
        </p:txBody>
      </p:sp>
      <p:sp>
        <p:nvSpPr>
          <p:cNvPr id="4" name="Espace réservé du pied de page 3">
            <a:extLst>
              <a:ext uri="{FF2B5EF4-FFF2-40B4-BE49-F238E27FC236}">
                <a16:creationId xmlns:a16="http://schemas.microsoft.com/office/drawing/2014/main" id="{F0ADD2F3-8214-47C9-AEDB-C6632473F7DC}"/>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52FA710A-4542-45B0-909B-4DA42B216423}"/>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3432307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357C0B38-E2D4-4290-809C-8594969E781F}"/>
              </a:ext>
            </a:extLst>
          </p:cNvPr>
          <p:cNvSpPr>
            <a:spLocks noGrp="1"/>
          </p:cNvSpPr>
          <p:nvPr>
            <p:ph type="dt" sz="half" idx="10"/>
          </p:nvPr>
        </p:nvSpPr>
        <p:spPr/>
        <p:txBody>
          <a:bodyPr/>
          <a:lstStyle/>
          <a:p>
            <a:fld id="{B1AA0BB2-C486-4B27-BF3F-40044F74329C}" type="datetimeFigureOut">
              <a:rPr lang="fr-FR" smtClean="0"/>
              <a:t>29/11/2022</a:t>
            </a:fld>
            <a:endParaRPr lang="fr-FR" dirty="0"/>
          </a:p>
        </p:txBody>
      </p:sp>
      <p:sp>
        <p:nvSpPr>
          <p:cNvPr id="3" name="Espace réservé du pied de page 2">
            <a:extLst>
              <a:ext uri="{FF2B5EF4-FFF2-40B4-BE49-F238E27FC236}">
                <a16:creationId xmlns:a16="http://schemas.microsoft.com/office/drawing/2014/main" id="{9D730122-4119-4A54-A979-256465969154}"/>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9D9D5080-6B13-45C8-9A4C-F5ADB8D03353}"/>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1805993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AD1FB7-50FB-44CB-BDAA-91D46F42E49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D7FF0CAF-47B0-46D6-989A-4FC04648C8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29507F41-137D-44C9-A520-5FB431FEA3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6532E66-8DD8-4274-8DB7-91142731BACF}"/>
              </a:ext>
            </a:extLst>
          </p:cNvPr>
          <p:cNvSpPr>
            <a:spLocks noGrp="1"/>
          </p:cNvSpPr>
          <p:nvPr>
            <p:ph type="dt" sz="half" idx="10"/>
          </p:nvPr>
        </p:nvSpPr>
        <p:spPr/>
        <p:txBody>
          <a:bodyPr/>
          <a:lstStyle/>
          <a:p>
            <a:fld id="{B1AA0BB2-C486-4B27-BF3F-40044F74329C}" type="datetimeFigureOut">
              <a:rPr lang="fr-FR" smtClean="0"/>
              <a:t>29/11/2022</a:t>
            </a:fld>
            <a:endParaRPr lang="fr-FR" dirty="0"/>
          </a:p>
        </p:txBody>
      </p:sp>
      <p:sp>
        <p:nvSpPr>
          <p:cNvPr id="6" name="Espace réservé du pied de page 5">
            <a:extLst>
              <a:ext uri="{FF2B5EF4-FFF2-40B4-BE49-F238E27FC236}">
                <a16:creationId xmlns:a16="http://schemas.microsoft.com/office/drawing/2014/main" id="{2E7ADFDC-48CA-4516-B144-53A44A48A9BE}"/>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C11693AC-9109-46A3-964C-FBA760A9B0AD}"/>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3810596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9FFA0F-EC2A-4BB7-8EEE-45B8F9354A96}"/>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D0B04776-B327-4D8C-BD77-7B89ED6493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21278733-D6D0-4E91-A410-8BEA29FB53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FFE5FF12-3DAD-4668-B87D-05AB3BCEB112}"/>
              </a:ext>
            </a:extLst>
          </p:cNvPr>
          <p:cNvSpPr>
            <a:spLocks noGrp="1"/>
          </p:cNvSpPr>
          <p:nvPr>
            <p:ph type="dt" sz="half" idx="10"/>
          </p:nvPr>
        </p:nvSpPr>
        <p:spPr/>
        <p:txBody>
          <a:bodyPr/>
          <a:lstStyle/>
          <a:p>
            <a:fld id="{B1AA0BB2-C486-4B27-BF3F-40044F74329C}" type="datetimeFigureOut">
              <a:rPr lang="fr-FR" smtClean="0"/>
              <a:t>29/11/2022</a:t>
            </a:fld>
            <a:endParaRPr lang="fr-FR" dirty="0"/>
          </a:p>
        </p:txBody>
      </p:sp>
      <p:sp>
        <p:nvSpPr>
          <p:cNvPr id="6" name="Espace réservé du pied de page 5">
            <a:extLst>
              <a:ext uri="{FF2B5EF4-FFF2-40B4-BE49-F238E27FC236}">
                <a16:creationId xmlns:a16="http://schemas.microsoft.com/office/drawing/2014/main" id="{B6E23B8E-9CC6-468F-9ACC-1E566D47642B}"/>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1BC4B3DE-BBDB-4DC1-830C-A79543B21347}"/>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35713853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BEC40D6-C699-47B8-9670-238975CC66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8C55F25D-44C2-4F22-AB96-F517378AB3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2B3BFEC-6627-477F-86C8-6D5E6E6EED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AA0BB2-C486-4B27-BF3F-40044F74329C}" type="datetimeFigureOut">
              <a:rPr lang="fr-FR" smtClean="0"/>
              <a:t>29/11/2022</a:t>
            </a:fld>
            <a:endParaRPr lang="fr-FR" dirty="0"/>
          </a:p>
        </p:txBody>
      </p:sp>
      <p:sp>
        <p:nvSpPr>
          <p:cNvPr id="5" name="Espace réservé du pied de page 4">
            <a:extLst>
              <a:ext uri="{FF2B5EF4-FFF2-40B4-BE49-F238E27FC236}">
                <a16:creationId xmlns:a16="http://schemas.microsoft.com/office/drawing/2014/main" id="{CC3F0076-A103-4C7F-98A3-22C5BBF2FF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883327-7EDD-4D29-A7A0-1A42792F2F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00A66A-048C-498A-A8F2-B55FADA76957}" type="slidenum">
              <a:rPr lang="fr-FR" smtClean="0"/>
              <a:t>‹N°›</a:t>
            </a:fld>
            <a:endParaRPr lang="fr-FR" dirty="0"/>
          </a:p>
        </p:txBody>
      </p:sp>
    </p:spTree>
    <p:extLst>
      <p:ext uri="{BB962C8B-B14F-4D97-AF65-F5344CB8AC3E}">
        <p14:creationId xmlns:p14="http://schemas.microsoft.com/office/powerpoint/2010/main" val="4104438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1.pn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tags" Target="../tags/tag59.xml"/><Relationship Id="rId7" Type="http://schemas.openxmlformats.org/officeDocument/2006/relationships/image" Target="../media/image17.jp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slideLayout" Target="../slideLayouts/slideLayout2.xml"/><Relationship Id="rId5" Type="http://schemas.openxmlformats.org/officeDocument/2006/relationships/tags" Target="../tags/tag61.xml"/><Relationship Id="rId4" Type="http://schemas.openxmlformats.org/officeDocument/2006/relationships/tags" Target="../tags/tag60.xml"/></Relationships>
</file>

<file path=ppt/slides/_rels/slide11.xml.rels><?xml version="1.0" encoding="UTF-8" standalone="yes"?>
<Relationships xmlns="http://schemas.openxmlformats.org/package/2006/relationships"><Relationship Id="rId3" Type="http://schemas.openxmlformats.org/officeDocument/2006/relationships/tags" Target="../tags/tag64.xml"/><Relationship Id="rId7" Type="http://schemas.openxmlformats.org/officeDocument/2006/relationships/image" Target="../media/image18.jp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slideLayout" Target="../slideLayouts/slideLayout2.xml"/><Relationship Id="rId5" Type="http://schemas.openxmlformats.org/officeDocument/2006/relationships/tags" Target="../tags/tag66.xml"/><Relationship Id="rId4" Type="http://schemas.openxmlformats.org/officeDocument/2006/relationships/tags" Target="../tags/tag65.xml"/></Relationships>
</file>

<file path=ppt/slides/_rels/slide2.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2.jpg"/><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tags" Target="../tags/tag14.xml"/><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image" Target="../media/image5.jp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image" Target="../media/image4.jpg"/><Relationship Id="rId5" Type="http://schemas.openxmlformats.org/officeDocument/2006/relationships/tags" Target="../tags/tag11.xml"/><Relationship Id="rId10" Type="http://schemas.openxmlformats.org/officeDocument/2006/relationships/image" Target="../media/image3.jpg"/><Relationship Id="rId4" Type="http://schemas.openxmlformats.org/officeDocument/2006/relationships/tags" Target="../tags/tag10.xml"/><Relationship Id="rId9"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tags" Target="../tags/tag22.xml"/><Relationship Id="rId3" Type="http://schemas.openxmlformats.org/officeDocument/2006/relationships/tags" Target="../tags/tag17.xml"/><Relationship Id="rId7" Type="http://schemas.openxmlformats.org/officeDocument/2006/relationships/tags" Target="../tags/tag21.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image" Target="../media/image7.jpg"/><Relationship Id="rId5" Type="http://schemas.openxmlformats.org/officeDocument/2006/relationships/tags" Target="../tags/tag19.xml"/><Relationship Id="rId10" Type="http://schemas.openxmlformats.org/officeDocument/2006/relationships/image" Target="../media/image6.jpg"/><Relationship Id="rId4" Type="http://schemas.openxmlformats.org/officeDocument/2006/relationships/tags" Target="../tags/tag18.xml"/><Relationship Id="rId9"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tags" Target="../tags/tag30.xml"/><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image" Target="../media/image10.jp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image" Target="../media/image9.jpg"/><Relationship Id="rId5" Type="http://schemas.openxmlformats.org/officeDocument/2006/relationships/tags" Target="../tags/tag27.xml"/><Relationship Id="rId10" Type="http://schemas.openxmlformats.org/officeDocument/2006/relationships/image" Target="../media/image8.jpg"/><Relationship Id="rId4" Type="http://schemas.openxmlformats.org/officeDocument/2006/relationships/tags" Target="../tags/tag26.xml"/><Relationship Id="rId9"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tags" Target="../tags/tag33.xml"/><Relationship Id="rId7" Type="http://schemas.openxmlformats.org/officeDocument/2006/relationships/slideLayout" Target="../slideLayouts/slideLayout2.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9" Type="http://schemas.openxmlformats.org/officeDocument/2006/relationships/image" Target="../media/image12.jp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39.xml"/><Relationship Id="rId7" Type="http://schemas.openxmlformats.org/officeDocument/2006/relationships/tags" Target="../tags/tag43.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5" Type="http://schemas.openxmlformats.org/officeDocument/2006/relationships/tags" Target="../tags/tag41.xml"/><Relationship Id="rId10" Type="http://schemas.openxmlformats.org/officeDocument/2006/relationships/image" Target="../media/image14.jpg"/><Relationship Id="rId4" Type="http://schemas.openxmlformats.org/officeDocument/2006/relationships/tags" Target="../tags/tag40.xml"/><Relationship Id="rId9" Type="http://schemas.openxmlformats.org/officeDocument/2006/relationships/image" Target="../media/image13.jpg"/></Relationships>
</file>

<file path=ppt/slides/_rels/slide8.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tags" Target="../tags/tag46.xml"/><Relationship Id="rId7" Type="http://schemas.openxmlformats.org/officeDocument/2006/relationships/slideLayout" Target="../slideLayouts/slideLayout2.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52.xml"/><Relationship Id="rId7" Type="http://schemas.openxmlformats.org/officeDocument/2006/relationships/tags" Target="../tags/tag56.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tags" Target="../tags/tag55.xml"/><Relationship Id="rId5" Type="http://schemas.openxmlformats.org/officeDocument/2006/relationships/tags" Target="../tags/tag54.xml"/><Relationship Id="rId4" Type="http://schemas.openxmlformats.org/officeDocument/2006/relationships/tags" Target="../tags/tag53.xml"/><Relationship Id="rId9"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12ADB6-0276-49F7-BB4C-61871C5A5D77}"/>
              </a:ext>
            </a:extLst>
          </p:cNvPr>
          <p:cNvSpPr/>
          <p:nvPr>
            <p:custDataLst>
              <p:tags r:id="rId1"/>
            </p:custDataLst>
          </p:nvPr>
        </p:nvSpPr>
        <p:spPr>
          <a:xfrm>
            <a:off x="190500" y="190500"/>
            <a:ext cx="11806238" cy="6457950"/>
          </a:xfrm>
          <a:prstGeom prst="rect">
            <a:avLst/>
          </a:prstGeom>
          <a:ln>
            <a:solidFill>
              <a:schemeClr val="accent2"/>
            </a:solidFill>
          </a:ln>
          <a:effectLst>
            <a:glow rad="228600">
              <a:schemeClr val="accent3">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fr-FR">
              <a:solidFill>
                <a:schemeClr val="accent2"/>
              </a:solidFill>
            </a:endParaRPr>
          </a:p>
        </p:txBody>
      </p:sp>
      <p:pic>
        <p:nvPicPr>
          <p:cNvPr id="1026" name="Picture 2">
            <a:extLst>
              <a:ext uri="{FF2B5EF4-FFF2-40B4-BE49-F238E27FC236}">
                <a16:creationId xmlns:a16="http://schemas.microsoft.com/office/drawing/2014/main" id="{E8F8C76A-5EA1-49D2-A650-2937623E0BA0}"/>
              </a:ext>
            </a:extLst>
          </p:cNvPr>
          <p:cNvPicPr>
            <a:picLocks noChangeAspect="1" noChangeArrowheads="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2286000" y="80963"/>
            <a:ext cx="7620000" cy="3133725"/>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03E54E59-5EF8-4230-AC86-A83233C3638D}"/>
              </a:ext>
            </a:extLst>
          </p:cNvPr>
          <p:cNvSpPr txBox="1"/>
          <p:nvPr>
            <p:custDataLst>
              <p:tags r:id="rId3"/>
            </p:custDataLst>
          </p:nvPr>
        </p:nvSpPr>
        <p:spPr>
          <a:xfrm>
            <a:off x="2552710" y="3319463"/>
            <a:ext cx="7529542" cy="1938992"/>
          </a:xfrm>
          <a:prstGeom prst="rect">
            <a:avLst/>
          </a:prstGeom>
          <a:noFill/>
        </p:spPr>
        <p:txBody>
          <a:bodyPr wrap="square" rtlCol="0">
            <a:spAutoFit/>
          </a:bodyPr>
          <a:lstStyle/>
          <a:p>
            <a:r>
              <a:rPr lang="fr-FR" sz="2400" b="1" i="0" dirty="0">
                <a:solidFill>
                  <a:srgbClr val="271A38"/>
                </a:solidFill>
                <a:effectLst/>
                <a:latin typeface="Inter"/>
              </a:rPr>
              <a:t>- Analyse de l’état actuel du SEO pour le site La Panthère.</a:t>
            </a:r>
          </a:p>
          <a:p>
            <a:endParaRPr lang="fr-FR" sz="2400" b="1" dirty="0">
              <a:solidFill>
                <a:srgbClr val="271A38"/>
              </a:solidFill>
              <a:latin typeface="Inter"/>
            </a:endParaRPr>
          </a:p>
          <a:p>
            <a:r>
              <a:rPr lang="fr-FR" sz="2400" b="1" i="0" dirty="0">
                <a:solidFill>
                  <a:srgbClr val="271A38"/>
                </a:solidFill>
                <a:effectLst/>
                <a:latin typeface="Inter"/>
              </a:rPr>
              <a:t>- </a:t>
            </a:r>
            <a:r>
              <a:rPr lang="fr-FR" sz="2400" b="1" i="0">
                <a:solidFill>
                  <a:srgbClr val="271A38"/>
                </a:solidFill>
                <a:effectLst/>
                <a:latin typeface="Inter"/>
              </a:rPr>
              <a:t>Amélioration du SEO.</a:t>
            </a:r>
            <a:endParaRPr lang="fr-FR" sz="2400" b="1" i="0" dirty="0">
              <a:solidFill>
                <a:srgbClr val="271A38"/>
              </a:solidFill>
              <a:effectLst/>
              <a:latin typeface="Inter"/>
            </a:endParaRPr>
          </a:p>
          <a:p>
            <a:endParaRPr lang="fr-FR" sz="2400" b="1" dirty="0">
              <a:solidFill>
                <a:srgbClr val="271A38"/>
              </a:solidFill>
              <a:latin typeface="Inter"/>
            </a:endParaRPr>
          </a:p>
          <a:p>
            <a:r>
              <a:rPr lang="fr-FR" sz="2400" b="1" dirty="0">
                <a:solidFill>
                  <a:srgbClr val="271A38"/>
                </a:solidFill>
                <a:latin typeface="Inter"/>
              </a:rPr>
              <a:t>- Comparaison des résultats.</a:t>
            </a:r>
            <a:endParaRPr lang="fr-FR" sz="2400" dirty="0"/>
          </a:p>
        </p:txBody>
      </p:sp>
    </p:spTree>
    <p:extLst>
      <p:ext uri="{BB962C8B-B14F-4D97-AF65-F5344CB8AC3E}">
        <p14:creationId xmlns:p14="http://schemas.microsoft.com/office/powerpoint/2010/main" val="3556379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D6D1C341-A7D7-42DA-88B7-F6FB30BD7DA0}"/>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661979" y="1059010"/>
            <a:ext cx="10644187" cy="5657990"/>
          </a:xfrm>
          <a:prstGeom prst="rect">
            <a:avLst/>
          </a:prstGeom>
        </p:spPr>
      </p:pic>
      <p:sp>
        <p:nvSpPr>
          <p:cNvPr id="6" name="ZoneTexte 5">
            <a:extLst>
              <a:ext uri="{FF2B5EF4-FFF2-40B4-BE49-F238E27FC236}">
                <a16:creationId xmlns:a16="http://schemas.microsoft.com/office/drawing/2014/main" id="{E46A265B-606A-49C2-9050-49CE8A7F84EF}"/>
              </a:ext>
            </a:extLst>
          </p:cNvPr>
          <p:cNvSpPr txBox="1"/>
          <p:nvPr>
            <p:custDataLst>
              <p:tags r:id="rId2"/>
            </p:custDataLst>
          </p:nvPr>
        </p:nvSpPr>
        <p:spPr>
          <a:xfrm>
            <a:off x="4691077" y="195263"/>
            <a:ext cx="2000250" cy="369332"/>
          </a:xfrm>
          <a:prstGeom prst="rect">
            <a:avLst/>
          </a:prstGeom>
          <a:noFill/>
        </p:spPr>
        <p:txBody>
          <a:bodyPr wrap="square" rtlCol="0">
            <a:spAutoFit/>
          </a:bodyPr>
          <a:lstStyle/>
          <a:p>
            <a:r>
              <a:rPr lang="fr-FR" u="sng" dirty="0"/>
              <a:t>Villes</a:t>
            </a:r>
            <a:r>
              <a:rPr lang="fr-FR" dirty="0"/>
              <a:t> - </a:t>
            </a:r>
            <a:r>
              <a:rPr lang="fr-FR" u="sng" dirty="0"/>
              <a:t>Navigateurs</a:t>
            </a:r>
          </a:p>
        </p:txBody>
      </p:sp>
      <p:cxnSp>
        <p:nvCxnSpPr>
          <p:cNvPr id="8" name="Connecteur droit avec flèche 7">
            <a:extLst>
              <a:ext uri="{FF2B5EF4-FFF2-40B4-BE49-F238E27FC236}">
                <a16:creationId xmlns:a16="http://schemas.microsoft.com/office/drawing/2014/main" id="{948C907F-D8CE-4A7B-8764-1B9431CAA342}"/>
              </a:ext>
            </a:extLst>
          </p:cNvPr>
          <p:cNvCxnSpPr/>
          <p:nvPr>
            <p:custDataLst>
              <p:tags r:id="rId3"/>
            </p:custDataLst>
          </p:nvPr>
        </p:nvCxnSpPr>
        <p:spPr>
          <a:xfrm>
            <a:off x="6229350" y="564595"/>
            <a:ext cx="652463" cy="14261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Connecteur droit avec flèche 9">
            <a:extLst>
              <a:ext uri="{FF2B5EF4-FFF2-40B4-BE49-F238E27FC236}">
                <a16:creationId xmlns:a16="http://schemas.microsoft.com/office/drawing/2014/main" id="{EC587EDD-66BB-4A5D-87F4-07285348C542}"/>
              </a:ext>
            </a:extLst>
          </p:cNvPr>
          <p:cNvCxnSpPr/>
          <p:nvPr>
            <p:custDataLst>
              <p:tags r:id="rId4"/>
            </p:custDataLst>
          </p:nvPr>
        </p:nvCxnSpPr>
        <p:spPr>
          <a:xfrm flipH="1">
            <a:off x="2219325" y="564595"/>
            <a:ext cx="2757488" cy="44598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ZoneTexte 10">
            <a:extLst>
              <a:ext uri="{FF2B5EF4-FFF2-40B4-BE49-F238E27FC236}">
                <a16:creationId xmlns:a16="http://schemas.microsoft.com/office/drawing/2014/main" id="{0D112264-1F18-42C9-8F70-E42F69A4DB39}"/>
              </a:ext>
            </a:extLst>
          </p:cNvPr>
          <p:cNvSpPr txBox="1"/>
          <p:nvPr>
            <p:custDataLst>
              <p:tags r:id="rId5"/>
            </p:custDataLst>
          </p:nvPr>
        </p:nvSpPr>
        <p:spPr>
          <a:xfrm>
            <a:off x="188118" y="127698"/>
            <a:ext cx="1871663" cy="369332"/>
          </a:xfrm>
          <a:prstGeom prst="rect">
            <a:avLst/>
          </a:prstGeom>
          <a:solidFill>
            <a:srgbClr val="7030A0"/>
          </a:solidFill>
          <a:effectLst>
            <a:outerShdw blurRad="50800" dist="38100" dir="2700000" algn="tl" rotWithShape="0">
              <a:prstClr val="black">
                <a:alpha val="40000"/>
              </a:prstClr>
            </a:outerShdw>
          </a:effectLst>
        </p:spPr>
        <p:txBody>
          <a:bodyPr wrap="square" rtlCol="0">
            <a:spAutoFit/>
          </a:bodyPr>
          <a:lstStyle/>
          <a:p>
            <a:pPr algn="ctr"/>
            <a:r>
              <a:rPr lang="fr-FR" b="1" dirty="0">
                <a:solidFill>
                  <a:schemeClr val="bg1"/>
                </a:solidFill>
              </a:rPr>
              <a:t>Google Analytics</a:t>
            </a:r>
          </a:p>
        </p:txBody>
      </p:sp>
    </p:spTree>
    <p:extLst>
      <p:ext uri="{BB962C8B-B14F-4D97-AF65-F5344CB8AC3E}">
        <p14:creationId xmlns:p14="http://schemas.microsoft.com/office/powerpoint/2010/main" val="3950631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FD03DA81-E89C-4A08-82B5-BC93023917A2}"/>
              </a:ext>
            </a:extLst>
          </p:cNvPr>
          <p:cNvSpPr txBox="1"/>
          <p:nvPr>
            <p:custDataLst>
              <p:tags r:id="rId1"/>
            </p:custDataLst>
          </p:nvPr>
        </p:nvSpPr>
        <p:spPr>
          <a:xfrm>
            <a:off x="150018" y="155256"/>
            <a:ext cx="1871663" cy="369332"/>
          </a:xfrm>
          <a:prstGeom prst="rect">
            <a:avLst/>
          </a:prstGeom>
          <a:solidFill>
            <a:srgbClr val="7030A0"/>
          </a:solidFill>
          <a:effectLst>
            <a:outerShdw blurRad="50800" dist="38100" dir="2700000" algn="tl" rotWithShape="0">
              <a:prstClr val="black">
                <a:alpha val="40000"/>
              </a:prstClr>
            </a:outerShdw>
          </a:effectLst>
        </p:spPr>
        <p:txBody>
          <a:bodyPr wrap="square" rtlCol="0">
            <a:spAutoFit/>
          </a:bodyPr>
          <a:lstStyle/>
          <a:p>
            <a:pPr algn="ctr"/>
            <a:r>
              <a:rPr lang="fr-FR" b="1" dirty="0">
                <a:solidFill>
                  <a:schemeClr val="bg1"/>
                </a:solidFill>
              </a:rPr>
              <a:t>Google Analytics</a:t>
            </a:r>
          </a:p>
        </p:txBody>
      </p:sp>
      <p:pic>
        <p:nvPicPr>
          <p:cNvPr id="8" name="Image 7">
            <a:extLst>
              <a:ext uri="{FF2B5EF4-FFF2-40B4-BE49-F238E27FC236}">
                <a16:creationId xmlns:a16="http://schemas.microsoft.com/office/drawing/2014/main" id="{BE1422E2-7644-4C0F-9315-6D162B09FDEC}"/>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95245" y="1849046"/>
            <a:ext cx="11958636" cy="3474132"/>
          </a:xfrm>
          <a:prstGeom prst="rect">
            <a:avLst/>
          </a:prstGeom>
        </p:spPr>
      </p:pic>
      <p:sp>
        <p:nvSpPr>
          <p:cNvPr id="9" name="ZoneTexte 8">
            <a:extLst>
              <a:ext uri="{FF2B5EF4-FFF2-40B4-BE49-F238E27FC236}">
                <a16:creationId xmlns:a16="http://schemas.microsoft.com/office/drawing/2014/main" id="{29FD0521-B456-4DDF-B8EB-B55CF60755A3}"/>
              </a:ext>
            </a:extLst>
          </p:cNvPr>
          <p:cNvSpPr txBox="1"/>
          <p:nvPr>
            <p:custDataLst>
              <p:tags r:id="rId3"/>
            </p:custDataLst>
          </p:nvPr>
        </p:nvSpPr>
        <p:spPr>
          <a:xfrm>
            <a:off x="200024" y="842963"/>
            <a:ext cx="6143625" cy="369332"/>
          </a:xfrm>
          <a:prstGeom prst="rect">
            <a:avLst/>
          </a:prstGeom>
          <a:noFill/>
        </p:spPr>
        <p:txBody>
          <a:bodyPr wrap="square" rtlCol="0">
            <a:spAutoFit/>
          </a:bodyPr>
          <a:lstStyle/>
          <a:p>
            <a:r>
              <a:rPr lang="fr-FR" dirty="0"/>
              <a:t>Visualisation graphique des utilisateurs par </a:t>
            </a:r>
            <a:r>
              <a:rPr lang="fr-FR" u="sng" dirty="0"/>
              <a:t>pays</a:t>
            </a:r>
            <a:r>
              <a:rPr lang="fr-FR" dirty="0"/>
              <a:t> et par </a:t>
            </a:r>
            <a:r>
              <a:rPr lang="fr-FR" u="sng" dirty="0"/>
              <a:t>villes</a:t>
            </a:r>
            <a:r>
              <a:rPr lang="fr-FR" dirty="0"/>
              <a:t> </a:t>
            </a:r>
          </a:p>
        </p:txBody>
      </p:sp>
      <p:cxnSp>
        <p:nvCxnSpPr>
          <p:cNvPr id="11" name="Connecteur droit avec flèche 10">
            <a:extLst>
              <a:ext uri="{FF2B5EF4-FFF2-40B4-BE49-F238E27FC236}">
                <a16:creationId xmlns:a16="http://schemas.microsoft.com/office/drawing/2014/main" id="{9092F2B3-8A5C-4692-ADC9-7CCF0BC66F94}"/>
              </a:ext>
            </a:extLst>
          </p:cNvPr>
          <p:cNvCxnSpPr>
            <a:cxnSpLocks/>
          </p:cNvCxnSpPr>
          <p:nvPr>
            <p:custDataLst>
              <p:tags r:id="rId4"/>
            </p:custDataLst>
          </p:nvPr>
        </p:nvCxnSpPr>
        <p:spPr>
          <a:xfrm>
            <a:off x="5719763" y="1262063"/>
            <a:ext cx="3871912" cy="14716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cteur droit avec flèche 13">
            <a:extLst>
              <a:ext uri="{FF2B5EF4-FFF2-40B4-BE49-F238E27FC236}">
                <a16:creationId xmlns:a16="http://schemas.microsoft.com/office/drawing/2014/main" id="{C8570521-2274-4CFB-987C-382889B0A955}"/>
              </a:ext>
            </a:extLst>
          </p:cNvPr>
          <p:cNvCxnSpPr>
            <a:cxnSpLocks/>
          </p:cNvCxnSpPr>
          <p:nvPr>
            <p:custDataLst>
              <p:tags r:id="rId5"/>
            </p:custDataLst>
          </p:nvPr>
        </p:nvCxnSpPr>
        <p:spPr>
          <a:xfrm flipH="1">
            <a:off x="1719265" y="1212295"/>
            <a:ext cx="2747960" cy="22167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17828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49443B98-8A8D-41D0-BC40-37292C158386}"/>
              </a:ext>
            </a:extLst>
          </p:cNvPr>
          <p:cNvSpPr txBox="1"/>
          <p:nvPr>
            <p:custDataLst>
              <p:tags r:id="rId1"/>
            </p:custDataLst>
          </p:nvPr>
        </p:nvSpPr>
        <p:spPr>
          <a:xfrm>
            <a:off x="316706" y="123816"/>
            <a:ext cx="11558587" cy="307777"/>
          </a:xfrm>
          <a:prstGeom prst="rect">
            <a:avLst/>
          </a:prstGeom>
          <a:noFill/>
        </p:spPr>
        <p:txBody>
          <a:bodyPr wrap="square" rtlCol="0">
            <a:spAutoFit/>
          </a:bodyPr>
          <a:lstStyle/>
          <a:p>
            <a:r>
              <a:rPr lang="fr-FR" sz="1400" dirty="0"/>
              <a:t>- Pour commencer, j’ai passé les fichiers du site aux validateurs. Pour le HTML et CSS, j’ai utilisé le site W3C</a:t>
            </a:r>
          </a:p>
        </p:txBody>
      </p:sp>
      <p:pic>
        <p:nvPicPr>
          <p:cNvPr id="7" name="Image 6">
            <a:extLst>
              <a:ext uri="{FF2B5EF4-FFF2-40B4-BE49-F238E27FC236}">
                <a16:creationId xmlns:a16="http://schemas.microsoft.com/office/drawing/2014/main" id="{A2203EF6-F3A6-4852-8E66-A7E5AB047A8E}"/>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rcRect/>
          <a:stretch/>
        </p:blipFill>
        <p:spPr>
          <a:xfrm>
            <a:off x="1188252" y="498785"/>
            <a:ext cx="7997696" cy="953778"/>
          </a:xfrm>
          <a:prstGeom prst="rect">
            <a:avLst/>
          </a:prstGeom>
        </p:spPr>
      </p:pic>
      <p:sp>
        <p:nvSpPr>
          <p:cNvPr id="8" name="ZoneTexte 7">
            <a:extLst>
              <a:ext uri="{FF2B5EF4-FFF2-40B4-BE49-F238E27FC236}">
                <a16:creationId xmlns:a16="http://schemas.microsoft.com/office/drawing/2014/main" id="{6A09769A-FE7C-48F7-94AE-B28E3AEED222}"/>
              </a:ext>
            </a:extLst>
          </p:cNvPr>
          <p:cNvSpPr txBox="1"/>
          <p:nvPr>
            <p:custDataLst>
              <p:tags r:id="rId3"/>
            </p:custDataLst>
          </p:nvPr>
        </p:nvSpPr>
        <p:spPr>
          <a:xfrm>
            <a:off x="352425" y="1562060"/>
            <a:ext cx="11434763" cy="5262979"/>
          </a:xfrm>
          <a:prstGeom prst="rect">
            <a:avLst/>
          </a:prstGeom>
          <a:noFill/>
        </p:spPr>
        <p:txBody>
          <a:bodyPr wrap="square" rtlCol="0">
            <a:spAutoFit/>
          </a:bodyPr>
          <a:lstStyle/>
          <a:p>
            <a:pPr marL="285750" indent="-285750">
              <a:buFontTx/>
              <a:buChar char="-"/>
            </a:pPr>
            <a:r>
              <a:rPr lang="fr-FR" sz="1400" dirty="0"/>
              <a:t>Le résultat du W3C n’est pas représentatif des réels problèmes du site.</a:t>
            </a:r>
          </a:p>
          <a:p>
            <a:pPr marL="285750" indent="-285750">
              <a:buFontTx/>
              <a:buChar char="-"/>
            </a:pPr>
            <a:endParaRPr lang="fr-FR" sz="1400" dirty="0"/>
          </a:p>
          <a:p>
            <a:pPr marL="285750" indent="-285750">
              <a:buFontTx/>
              <a:buChar char="-"/>
            </a:pPr>
            <a:r>
              <a:rPr lang="fr-FR" sz="1400" dirty="0"/>
              <a:t>La langue du site n’était pas en </a:t>
            </a:r>
            <a:r>
              <a:rPr lang="fr-FR" sz="1400" b="1" dirty="0"/>
              <a:t>français</a:t>
            </a:r>
            <a:r>
              <a:rPr lang="fr-FR" sz="1400" dirty="0"/>
              <a:t> comme le montre la capture ci-dessus.</a:t>
            </a:r>
          </a:p>
          <a:p>
            <a:endParaRPr lang="fr-FR" sz="1400" dirty="0"/>
          </a:p>
          <a:p>
            <a:pPr marL="285750" indent="-285750">
              <a:buFontTx/>
              <a:buChar char="-"/>
            </a:pPr>
            <a:r>
              <a:rPr lang="fr-FR" sz="1400" dirty="0">
                <a:effectLst/>
                <a:latin typeface="Calibri" panose="020F0502020204030204" pitchFamily="34" charset="0"/>
                <a:ea typeface="Calibri" panose="020F0502020204030204" pitchFamily="34" charset="0"/>
                <a:cs typeface="Times New Roman" panose="02020603050405020304" pitchFamily="18" charset="0"/>
              </a:rPr>
              <a:t>Il n'y a pas de titre </a:t>
            </a:r>
            <a:r>
              <a:rPr lang="fr-FR" sz="1400" b="1" dirty="0">
                <a:effectLst/>
                <a:latin typeface="Calibri" panose="020F0502020204030204" pitchFamily="34" charset="0"/>
                <a:ea typeface="Calibri" panose="020F0502020204030204" pitchFamily="34" charset="0"/>
                <a:cs typeface="Times New Roman" panose="02020603050405020304" pitchFamily="18" charset="0"/>
              </a:rPr>
              <a:t>&lt;title&gt;.&lt;/title&gt;</a:t>
            </a:r>
            <a:r>
              <a:rPr lang="fr-FR" sz="1400" dirty="0">
                <a:effectLst/>
                <a:latin typeface="Calibri" panose="020F0502020204030204" pitchFamily="34" charset="0"/>
                <a:ea typeface="Calibri" panose="020F0502020204030204" pitchFamily="34" charset="0"/>
                <a:cs typeface="Times New Roman" panose="02020603050405020304" pitchFamily="18" charset="0"/>
              </a:rPr>
              <a:t>, ce n'est pas bon pour le référencement.</a:t>
            </a:r>
          </a:p>
          <a:p>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Tx/>
              <a:buChar char="-"/>
            </a:pPr>
            <a:r>
              <a:rPr lang="fr-FR" sz="1400" dirty="0">
                <a:latin typeface="Calibri" panose="020F0502020204030204" pitchFamily="34" charset="0"/>
                <a:ea typeface="Calibri" panose="020F0502020204030204" pitchFamily="34" charset="0"/>
                <a:cs typeface="Times New Roman" panose="02020603050405020304" pitchFamily="18" charset="0"/>
              </a:rPr>
              <a:t>Le fichier </a:t>
            </a:r>
            <a:r>
              <a:rPr lang="fr-FR" sz="1400" b="1" dirty="0">
                <a:latin typeface="Calibri" panose="020F0502020204030204" pitchFamily="34" charset="0"/>
                <a:ea typeface="Calibri" panose="020F0502020204030204" pitchFamily="34" charset="0"/>
                <a:cs typeface="Times New Roman" panose="02020603050405020304" pitchFamily="18" charset="0"/>
              </a:rPr>
              <a:t>style.css</a:t>
            </a:r>
            <a:r>
              <a:rPr lang="fr-FR" sz="1400" dirty="0">
                <a:latin typeface="Calibri" panose="020F0502020204030204" pitchFamily="34" charset="0"/>
                <a:ea typeface="Calibri" panose="020F0502020204030204" pitchFamily="34" charset="0"/>
                <a:cs typeface="Times New Roman" panose="02020603050405020304" pitchFamily="18" charset="0"/>
              </a:rPr>
              <a:t> est à la racine au lieu d’être dans le dossier </a:t>
            </a:r>
            <a:r>
              <a:rPr lang="fr-FR" sz="1400" b="1" dirty="0">
                <a:latin typeface="Calibri" panose="020F0502020204030204" pitchFamily="34" charset="0"/>
                <a:ea typeface="Calibri" panose="020F0502020204030204" pitchFamily="34" charset="0"/>
                <a:cs typeface="Times New Roman" panose="02020603050405020304" pitchFamily="18" charset="0"/>
              </a:rPr>
              <a:t>/CSS</a:t>
            </a:r>
            <a:r>
              <a:rPr lang="fr-FR" sz="1400" dirty="0">
                <a:latin typeface="Calibri" panose="020F0502020204030204" pitchFamily="34" charset="0"/>
                <a:ea typeface="Calibri" panose="020F0502020204030204" pitchFamily="34" charset="0"/>
                <a:cs typeface="Times New Roman" panose="02020603050405020304" pitchFamily="18" charset="0"/>
              </a:rPr>
              <a:t>. Après déplacement du fichier, il faudra revoir les liens d’accès dans les fichiers html et css.</a:t>
            </a:r>
          </a:p>
          <a:p>
            <a:pPr marL="285750" indent="-285750">
              <a:buFontTx/>
              <a:buChar char="-"/>
            </a:pP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285750" indent="-285750">
              <a:buFontTx/>
              <a:buChar char="-"/>
            </a:pPr>
            <a:r>
              <a:rPr lang="fr-FR" sz="1400" dirty="0">
                <a:latin typeface="Calibri" panose="020F0502020204030204" pitchFamily="34" charset="0"/>
                <a:ea typeface="Calibri" panose="020F0502020204030204" pitchFamily="34" charset="0"/>
                <a:cs typeface="Times New Roman" panose="02020603050405020304" pitchFamily="18" charset="0"/>
              </a:rPr>
              <a:t>Il faut renommer le fichier </a:t>
            </a:r>
            <a:r>
              <a:rPr lang="fr-FR" sz="1400" b="1" dirty="0">
                <a:latin typeface="Calibri" panose="020F0502020204030204" pitchFamily="34" charset="0"/>
                <a:ea typeface="Calibri" panose="020F0502020204030204" pitchFamily="34" charset="0"/>
                <a:cs typeface="Times New Roman" panose="02020603050405020304" pitchFamily="18" charset="0"/>
              </a:rPr>
              <a:t>page2.html </a:t>
            </a:r>
            <a:r>
              <a:rPr lang="fr-FR" sz="1400" dirty="0">
                <a:latin typeface="Calibri" panose="020F0502020204030204" pitchFamily="34" charset="0"/>
                <a:ea typeface="Calibri" panose="020F0502020204030204" pitchFamily="34" charset="0"/>
                <a:cs typeface="Times New Roman" panose="02020603050405020304" pitchFamily="18" charset="0"/>
              </a:rPr>
              <a:t>en </a:t>
            </a:r>
            <a:r>
              <a:rPr lang="fr-FR" sz="1400" b="1" dirty="0">
                <a:latin typeface="Calibri" panose="020F0502020204030204" pitchFamily="34" charset="0"/>
                <a:ea typeface="Calibri" panose="020F0502020204030204" pitchFamily="34" charset="0"/>
                <a:cs typeface="Times New Roman" panose="02020603050405020304" pitchFamily="18" charset="0"/>
              </a:rPr>
              <a:t>contact.html</a:t>
            </a:r>
            <a:r>
              <a:rPr lang="fr-FR" sz="1400" dirty="0">
                <a:latin typeface="Calibri" panose="020F0502020204030204" pitchFamily="34" charset="0"/>
                <a:ea typeface="Calibri" panose="020F0502020204030204" pitchFamily="34" charset="0"/>
                <a:cs typeface="Times New Roman" panose="02020603050405020304" pitchFamily="18" charset="0"/>
              </a:rPr>
              <a:t>, c’est un nom plus adéquat et mieux pour le référencement.</a:t>
            </a:r>
            <a:endParaRPr lang="fr-FR" sz="1400" dirty="0"/>
          </a:p>
          <a:p>
            <a:endParaRPr lang="fr-FR" sz="1400" dirty="0"/>
          </a:p>
          <a:p>
            <a:pPr marL="285750" indent="-285750">
              <a:buFontTx/>
              <a:buChar char="-"/>
            </a:pPr>
            <a:r>
              <a:rPr lang="fr-FR" sz="1400" dirty="0"/>
              <a:t>Utilisation d’une version trop ancienne de </a:t>
            </a:r>
            <a:r>
              <a:rPr lang="fr-FR" sz="1400" b="1" dirty="0"/>
              <a:t>Bootstrap.js </a:t>
            </a:r>
            <a:r>
              <a:rPr lang="fr-FR" sz="1400" dirty="0"/>
              <a:t>et </a:t>
            </a:r>
            <a:r>
              <a:rPr lang="fr-FR" sz="1400" b="1" dirty="0"/>
              <a:t>Jquery.js</a:t>
            </a:r>
            <a:r>
              <a:rPr lang="fr-FR" sz="1400" dirty="0"/>
              <a:t> qui possèdent 9 failles de sécurité.</a:t>
            </a:r>
          </a:p>
          <a:p>
            <a:endParaRPr lang="fr-FR" sz="1400" dirty="0"/>
          </a:p>
          <a:p>
            <a:pPr marL="285750" indent="-285750">
              <a:buFontTx/>
              <a:buChar char="-"/>
            </a:pPr>
            <a:r>
              <a:rPr lang="fr-FR" sz="1400" dirty="0"/>
              <a:t>Il manque les balises </a:t>
            </a:r>
            <a:r>
              <a:rPr lang="fr-FR" sz="1400" b="1" dirty="0"/>
              <a:t>« meta description » </a:t>
            </a:r>
            <a:r>
              <a:rPr lang="fr-FR" sz="1400" dirty="0"/>
              <a:t>et </a:t>
            </a:r>
            <a:r>
              <a:rPr lang="fr-FR" sz="1400" b="1" dirty="0"/>
              <a:t>« robot » </a:t>
            </a:r>
            <a:r>
              <a:rPr lang="fr-FR" sz="1400" dirty="0"/>
              <a:t>qui sont essentielles pour le référencement.</a:t>
            </a:r>
          </a:p>
          <a:p>
            <a:endParaRPr lang="fr-FR" sz="1400" dirty="0"/>
          </a:p>
          <a:p>
            <a:pPr marL="285750" indent="-285750">
              <a:buFontTx/>
              <a:buChar char="-"/>
            </a:pPr>
            <a:r>
              <a:rPr lang="fr-FR" sz="1400" dirty="0"/>
              <a:t>J'ai rencontré de nombreuses utilisations « </a:t>
            </a:r>
            <a:r>
              <a:rPr lang="fr-FR" sz="1400" b="1" dirty="0"/>
              <a:t>black hat </a:t>
            </a:r>
            <a:r>
              <a:rPr lang="fr-FR" sz="1400" dirty="0"/>
              <a:t>», il contiennent également du code </a:t>
            </a:r>
            <a:r>
              <a:rPr lang="fr-FR" sz="1400" b="1" dirty="0"/>
              <a:t>css</a:t>
            </a:r>
            <a:r>
              <a:rPr lang="fr-FR" sz="1400" dirty="0"/>
              <a:t> dans le </a:t>
            </a:r>
            <a:r>
              <a:rPr lang="fr-FR" sz="1400" b="1" dirty="0"/>
              <a:t>html</a:t>
            </a:r>
            <a:r>
              <a:rPr lang="fr-FR" sz="1400" dirty="0"/>
              <a:t>.</a:t>
            </a:r>
            <a:br>
              <a:rPr lang="fr-FR" sz="1400" dirty="0"/>
            </a:br>
            <a:r>
              <a:rPr lang="fr-FR" sz="1400" b="1" dirty="0"/>
              <a:t>&lt;div class="keywords" style="color:#cccccc;font-size:1px;"&gt;Agence web à paris, stratégie web, web design, …</a:t>
            </a:r>
          </a:p>
          <a:p>
            <a:endParaRPr lang="fr-FR" sz="1400" dirty="0"/>
          </a:p>
          <a:p>
            <a:pPr marL="285750" indent="-285750">
              <a:buFontTx/>
              <a:buChar char="-"/>
            </a:pPr>
            <a:r>
              <a:rPr lang="fr-FR" sz="1400" dirty="0"/>
              <a:t>Il manque des balises sémantiques telle que </a:t>
            </a:r>
            <a:r>
              <a:rPr lang="fr-FR" sz="1400" b="1" dirty="0"/>
              <a:t>&lt;header&gt; &lt;footer&gt; &lt;main&gt; &lt;article&gt; &lt;section&gt; </a:t>
            </a:r>
            <a:r>
              <a:rPr lang="fr-FR" sz="1400" dirty="0"/>
              <a:t>etc.</a:t>
            </a:r>
          </a:p>
          <a:p>
            <a:pPr marL="285750" indent="-285750">
              <a:buFontTx/>
              <a:buChar char="-"/>
            </a:pPr>
            <a:endParaRPr lang="fr-FR" sz="1400" dirty="0"/>
          </a:p>
          <a:p>
            <a:pPr marL="285750" indent="-285750">
              <a:buFontTx/>
              <a:buChar char="-"/>
            </a:pPr>
            <a:r>
              <a:rPr lang="fr-FR" sz="1400" dirty="0">
                <a:effectLst/>
                <a:latin typeface="Calibri" panose="020F0502020204030204" pitchFamily="34" charset="0"/>
                <a:ea typeface="Calibri" panose="020F0502020204030204" pitchFamily="34" charset="0"/>
                <a:cs typeface="Times New Roman" panose="02020603050405020304" pitchFamily="18" charset="0"/>
              </a:rPr>
              <a:t>Il y a 3 images texte. L'utilisation d'images texte est nuisible en matière de vitesse, de SEO, et diminue la quantité de mots sur la page qui pourrait être utile aux moteurs de recherche, surtout pour du texte pertinent comme c’était le cas.</a:t>
            </a:r>
          </a:p>
          <a:p>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Tx/>
              <a:buChar char="-"/>
            </a:pPr>
            <a:r>
              <a:rPr lang="fr-FR" sz="1400" dirty="0">
                <a:latin typeface="Calibri" panose="020F0502020204030204" pitchFamily="34" charset="0"/>
                <a:ea typeface="Calibri" panose="020F0502020204030204" pitchFamily="34" charset="0"/>
                <a:cs typeface="Times New Roman" panose="02020603050405020304" pitchFamily="18" charset="0"/>
              </a:rPr>
              <a:t>Il y a de beaucoup de problèmes de couleurs et contrastes, ainsi que de police de caractères trop petites pour l’accessibilité.</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24842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a:extLst>
              <a:ext uri="{FF2B5EF4-FFF2-40B4-BE49-F238E27FC236}">
                <a16:creationId xmlns:a16="http://schemas.microsoft.com/office/drawing/2014/main" id="{28312CD3-43A3-45D5-86AB-AFCA7CB1C76A}"/>
              </a:ext>
            </a:extLst>
          </p:cNvPr>
          <p:cNvPicPr>
            <a:picLocks noGrp="1" noChangeAspect="1"/>
          </p:cNvPicPr>
          <p:nvPr>
            <p:ph idx="1"/>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5400674" y="87394"/>
            <a:ext cx="6766192" cy="3341606"/>
          </a:xfrm>
        </p:spPr>
      </p:pic>
      <p:pic>
        <p:nvPicPr>
          <p:cNvPr id="8" name="Image 7">
            <a:extLst>
              <a:ext uri="{FF2B5EF4-FFF2-40B4-BE49-F238E27FC236}">
                <a16:creationId xmlns:a16="http://schemas.microsoft.com/office/drawing/2014/main" id="{A3F5CEFE-E343-48EC-B1C5-0393C5CDBEA6}"/>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5400674" y="3392569"/>
            <a:ext cx="6725652" cy="3341606"/>
          </a:xfrm>
          <a:prstGeom prst="rect">
            <a:avLst/>
          </a:prstGeom>
        </p:spPr>
      </p:pic>
      <p:sp>
        <p:nvSpPr>
          <p:cNvPr id="10" name="ZoneTexte 9">
            <a:extLst>
              <a:ext uri="{FF2B5EF4-FFF2-40B4-BE49-F238E27FC236}">
                <a16:creationId xmlns:a16="http://schemas.microsoft.com/office/drawing/2014/main" id="{173F1CE1-753D-406E-B739-E263E144198B}"/>
              </a:ext>
            </a:extLst>
          </p:cNvPr>
          <p:cNvSpPr txBox="1"/>
          <p:nvPr>
            <p:custDataLst>
              <p:tags r:id="rId3"/>
            </p:custDataLst>
          </p:nvPr>
        </p:nvSpPr>
        <p:spPr>
          <a:xfrm>
            <a:off x="7329488" y="1450534"/>
            <a:ext cx="904875" cy="369332"/>
          </a:xfrm>
          <a:prstGeom prst="rect">
            <a:avLst/>
          </a:prstGeom>
          <a:solidFill>
            <a:srgbClr val="FF0000"/>
          </a:solidFill>
        </p:spPr>
        <p:txBody>
          <a:bodyPr wrap="square" rtlCol="0">
            <a:spAutoFit/>
          </a:bodyPr>
          <a:lstStyle/>
          <a:p>
            <a:pPr algn="ctr"/>
            <a:r>
              <a:rPr lang="fr-FR" dirty="0"/>
              <a:t>AVANT</a:t>
            </a:r>
          </a:p>
        </p:txBody>
      </p:sp>
      <p:sp>
        <p:nvSpPr>
          <p:cNvPr id="9" name="ZoneTexte 8">
            <a:extLst>
              <a:ext uri="{FF2B5EF4-FFF2-40B4-BE49-F238E27FC236}">
                <a16:creationId xmlns:a16="http://schemas.microsoft.com/office/drawing/2014/main" id="{B6FCD073-1D15-4B24-8F73-15D0D4BF64B0}"/>
              </a:ext>
            </a:extLst>
          </p:cNvPr>
          <p:cNvSpPr txBox="1"/>
          <p:nvPr>
            <p:custDataLst>
              <p:tags r:id="rId4"/>
            </p:custDataLst>
          </p:nvPr>
        </p:nvSpPr>
        <p:spPr>
          <a:xfrm>
            <a:off x="7367586" y="4645135"/>
            <a:ext cx="904875" cy="369332"/>
          </a:xfrm>
          <a:prstGeom prst="rect">
            <a:avLst/>
          </a:prstGeom>
          <a:solidFill>
            <a:srgbClr val="00B050"/>
          </a:solidFill>
        </p:spPr>
        <p:txBody>
          <a:bodyPr wrap="square" rtlCol="0">
            <a:spAutoFit/>
          </a:bodyPr>
          <a:lstStyle/>
          <a:p>
            <a:pPr algn="ctr"/>
            <a:r>
              <a:rPr lang="fr-FR" dirty="0"/>
              <a:t>APRES</a:t>
            </a:r>
          </a:p>
        </p:txBody>
      </p:sp>
      <p:sp>
        <p:nvSpPr>
          <p:cNvPr id="11" name="ZoneTexte 10">
            <a:extLst>
              <a:ext uri="{FF2B5EF4-FFF2-40B4-BE49-F238E27FC236}">
                <a16:creationId xmlns:a16="http://schemas.microsoft.com/office/drawing/2014/main" id="{6E01978E-30CE-4894-B620-A70FA55FB640}"/>
              </a:ext>
            </a:extLst>
          </p:cNvPr>
          <p:cNvSpPr txBox="1"/>
          <p:nvPr>
            <p:custDataLst>
              <p:tags r:id="rId5"/>
            </p:custDataLst>
          </p:nvPr>
        </p:nvSpPr>
        <p:spPr>
          <a:xfrm>
            <a:off x="228600" y="142868"/>
            <a:ext cx="5100638" cy="369332"/>
          </a:xfrm>
          <a:prstGeom prst="rect">
            <a:avLst/>
          </a:prstGeom>
          <a:noFill/>
        </p:spPr>
        <p:txBody>
          <a:bodyPr wrap="square" rtlCol="0">
            <a:spAutoFit/>
          </a:bodyPr>
          <a:lstStyle/>
          <a:p>
            <a:pPr algn="ctr"/>
            <a:r>
              <a:rPr lang="fr-FR" dirty="0"/>
              <a:t>Etat du site </a:t>
            </a:r>
            <a:r>
              <a:rPr lang="fr-FR" b="1" dirty="0"/>
              <a:t>avant</a:t>
            </a:r>
            <a:r>
              <a:rPr lang="fr-FR" dirty="0"/>
              <a:t> et </a:t>
            </a:r>
            <a:r>
              <a:rPr lang="fr-FR" b="1" dirty="0"/>
              <a:t>après</a:t>
            </a:r>
            <a:r>
              <a:rPr lang="fr-FR" dirty="0"/>
              <a:t> certaines modifications</a:t>
            </a:r>
          </a:p>
        </p:txBody>
      </p:sp>
      <p:sp>
        <p:nvSpPr>
          <p:cNvPr id="12" name="ZoneTexte 11">
            <a:extLst>
              <a:ext uri="{FF2B5EF4-FFF2-40B4-BE49-F238E27FC236}">
                <a16:creationId xmlns:a16="http://schemas.microsoft.com/office/drawing/2014/main" id="{31369BCE-E012-410F-906D-2D4390A39889}"/>
              </a:ext>
            </a:extLst>
          </p:cNvPr>
          <p:cNvSpPr txBox="1"/>
          <p:nvPr>
            <p:custDataLst>
              <p:tags r:id="rId6"/>
            </p:custDataLst>
          </p:nvPr>
        </p:nvSpPr>
        <p:spPr>
          <a:xfrm>
            <a:off x="228600" y="519112"/>
            <a:ext cx="5100638" cy="3323987"/>
          </a:xfrm>
          <a:prstGeom prst="rect">
            <a:avLst/>
          </a:prstGeom>
          <a:noFill/>
        </p:spPr>
        <p:txBody>
          <a:bodyPr wrap="square" rtlCol="0">
            <a:spAutoFit/>
          </a:bodyPr>
          <a:lstStyle/>
          <a:p>
            <a:pPr marL="285750" indent="-285750">
              <a:buFontTx/>
              <a:buChar char="-"/>
            </a:pPr>
            <a:r>
              <a:rPr lang="fr-FR" sz="1400" dirty="0"/>
              <a:t>Sur le version originale, il y avait </a:t>
            </a:r>
            <a:r>
              <a:rPr lang="fr-FR" sz="1400" b="1" dirty="0"/>
              <a:t>5</a:t>
            </a:r>
            <a:r>
              <a:rPr lang="fr-FR" sz="1400" dirty="0"/>
              <a:t> erreurs, </a:t>
            </a:r>
            <a:r>
              <a:rPr lang="fr-FR" sz="1400" b="1" dirty="0"/>
              <a:t>29</a:t>
            </a:r>
            <a:r>
              <a:rPr lang="fr-FR" sz="1400" dirty="0"/>
              <a:t> erreurs de contraste et </a:t>
            </a:r>
            <a:r>
              <a:rPr lang="fr-FR" sz="1400" b="1" dirty="0"/>
              <a:t>12</a:t>
            </a:r>
            <a:r>
              <a:rPr lang="fr-FR" sz="1400" dirty="0"/>
              <a:t> alertes.</a:t>
            </a:r>
          </a:p>
          <a:p>
            <a:endParaRPr lang="fr-FR" sz="1400" dirty="0"/>
          </a:p>
          <a:p>
            <a:pPr marL="285750" indent="-285750">
              <a:buFontTx/>
              <a:buChar char="-"/>
            </a:pPr>
            <a:r>
              <a:rPr lang="fr-FR" sz="1400" dirty="0"/>
              <a:t>Sur la version modifié, les </a:t>
            </a:r>
            <a:r>
              <a:rPr lang="fr-FR" sz="1400" b="1" dirty="0"/>
              <a:t>5</a:t>
            </a:r>
            <a:r>
              <a:rPr lang="fr-FR" sz="1400" dirty="0"/>
              <a:t> erreurs ont étés réparés ainsi que les </a:t>
            </a:r>
            <a:r>
              <a:rPr lang="fr-FR" sz="1400" b="1" dirty="0"/>
              <a:t>29</a:t>
            </a:r>
            <a:r>
              <a:rPr lang="fr-FR" sz="1400" dirty="0"/>
              <a:t> erreurs de contrastes. </a:t>
            </a:r>
          </a:p>
          <a:p>
            <a:endParaRPr lang="fr-FR" sz="1400" dirty="0"/>
          </a:p>
          <a:p>
            <a:pPr marL="285750" indent="-285750">
              <a:buFontTx/>
              <a:buChar char="-"/>
            </a:pPr>
            <a:r>
              <a:rPr lang="fr-FR" sz="1400" dirty="0"/>
              <a:t>Les </a:t>
            </a:r>
            <a:r>
              <a:rPr lang="fr-FR" sz="1400" b="1" dirty="0"/>
              <a:t>3</a:t>
            </a:r>
            <a:r>
              <a:rPr lang="fr-FR" sz="1400" dirty="0"/>
              <a:t> alertes restantes, sont les liens qui mène vers la page contact.html, et ces liens sont des balises &lt;</a:t>
            </a:r>
            <a:r>
              <a:rPr lang="fr-FR" sz="1400" b="1" dirty="0"/>
              <a:t>a</a:t>
            </a:r>
            <a:r>
              <a:rPr lang="fr-FR" sz="1400" dirty="0"/>
              <a:t>&gt;, alors qu’ils devraient être des &lt;</a:t>
            </a:r>
            <a:r>
              <a:rPr lang="fr-FR" sz="1400" b="1" dirty="0" err="1"/>
              <a:t>button</a:t>
            </a:r>
            <a:r>
              <a:rPr lang="fr-FR" sz="1400" dirty="0"/>
              <a:t>&gt;. </a:t>
            </a:r>
            <a:r>
              <a:rPr lang="fr-FR" sz="1400" b="1" dirty="0"/>
              <a:t>WAVE</a:t>
            </a:r>
            <a:r>
              <a:rPr lang="fr-FR" sz="1400" dirty="0"/>
              <a:t> alerte que </a:t>
            </a:r>
            <a:r>
              <a:rPr lang="fr-FR" sz="1400" b="1" dirty="0"/>
              <a:t>3</a:t>
            </a:r>
            <a:r>
              <a:rPr lang="fr-FR" sz="1400" dirty="0"/>
              <a:t> liens différents pointes vers la même destination, il les interprète comme des répétitions.</a:t>
            </a:r>
          </a:p>
          <a:p>
            <a:endParaRPr lang="fr-FR" sz="1400" dirty="0"/>
          </a:p>
          <a:p>
            <a:pPr marL="285750" indent="-285750">
              <a:buFontTx/>
              <a:buChar char="-"/>
            </a:pPr>
            <a:r>
              <a:rPr lang="fr-FR" sz="1400" dirty="0"/>
              <a:t>J’ai appliqué les modifications concernant les erreurs et alertes, ainsi que pleins d’autres recommandations fournis par d’autres validateurs.</a:t>
            </a:r>
          </a:p>
        </p:txBody>
      </p:sp>
      <p:pic>
        <p:nvPicPr>
          <p:cNvPr id="13" name="Image 12">
            <a:extLst>
              <a:ext uri="{FF2B5EF4-FFF2-40B4-BE49-F238E27FC236}">
                <a16:creationId xmlns:a16="http://schemas.microsoft.com/office/drawing/2014/main" id="{40C11561-9E18-4E65-B55F-AE9EA814FEEF}"/>
              </a:ext>
            </a:extLst>
          </p:cNvPr>
          <p:cNvPicPr>
            <a:picLocks noChangeAspect="1"/>
          </p:cNvPicPr>
          <p:nvPr>
            <p:custDataLst>
              <p:tags r:id="rId7"/>
            </p:custDataLst>
          </p:nvPr>
        </p:nvPicPr>
        <p:blipFill>
          <a:blip r:embed="rId12">
            <a:extLst>
              <a:ext uri="{28A0092B-C50C-407E-A947-70E740481C1C}">
                <a14:useLocalDpi xmlns:a14="http://schemas.microsoft.com/office/drawing/2010/main" val="0"/>
              </a:ext>
            </a:extLst>
          </a:blip>
          <a:stretch>
            <a:fillRect/>
          </a:stretch>
        </p:blipFill>
        <p:spPr>
          <a:xfrm>
            <a:off x="61705" y="3952875"/>
            <a:ext cx="5196095" cy="2781299"/>
          </a:xfrm>
          <a:prstGeom prst="rect">
            <a:avLst/>
          </a:prstGeom>
        </p:spPr>
      </p:pic>
      <p:sp>
        <p:nvSpPr>
          <p:cNvPr id="14" name="ZoneTexte 13">
            <a:extLst>
              <a:ext uri="{FF2B5EF4-FFF2-40B4-BE49-F238E27FC236}">
                <a16:creationId xmlns:a16="http://schemas.microsoft.com/office/drawing/2014/main" id="{3F375868-472F-4C07-9F13-5F149CFE6BF8}"/>
              </a:ext>
            </a:extLst>
          </p:cNvPr>
          <p:cNvSpPr txBox="1"/>
          <p:nvPr>
            <p:custDataLst>
              <p:tags r:id="rId8"/>
            </p:custDataLst>
          </p:nvPr>
        </p:nvSpPr>
        <p:spPr>
          <a:xfrm>
            <a:off x="2371726" y="4908109"/>
            <a:ext cx="904875" cy="369332"/>
          </a:xfrm>
          <a:prstGeom prst="rect">
            <a:avLst/>
          </a:prstGeom>
          <a:solidFill>
            <a:srgbClr val="FF0000"/>
          </a:solidFill>
        </p:spPr>
        <p:txBody>
          <a:bodyPr wrap="square" rtlCol="0">
            <a:spAutoFit/>
          </a:bodyPr>
          <a:lstStyle/>
          <a:p>
            <a:pPr algn="ctr"/>
            <a:r>
              <a:rPr lang="fr-FR" dirty="0"/>
              <a:t>AVANT</a:t>
            </a:r>
          </a:p>
        </p:txBody>
      </p:sp>
    </p:spTree>
    <p:extLst>
      <p:ext uri="{BB962C8B-B14F-4D97-AF65-F5344CB8AC3E}">
        <p14:creationId xmlns:p14="http://schemas.microsoft.com/office/powerpoint/2010/main" val="544252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a:extLst>
              <a:ext uri="{FF2B5EF4-FFF2-40B4-BE49-F238E27FC236}">
                <a16:creationId xmlns:a16="http://schemas.microsoft.com/office/drawing/2014/main" id="{D47E6497-9228-4931-B771-F036D6E25B9E}"/>
              </a:ext>
            </a:extLst>
          </p:cNvPr>
          <p:cNvPicPr>
            <a:picLocks noGrp="1" noChangeAspect="1"/>
          </p:cNvPicPr>
          <p:nvPr>
            <p:ph idx="1"/>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47002" y="2416988"/>
            <a:ext cx="5867012" cy="4367419"/>
          </a:xfrm>
        </p:spPr>
      </p:pic>
      <p:sp>
        <p:nvSpPr>
          <p:cNvPr id="7" name="ZoneTexte 6">
            <a:extLst>
              <a:ext uri="{FF2B5EF4-FFF2-40B4-BE49-F238E27FC236}">
                <a16:creationId xmlns:a16="http://schemas.microsoft.com/office/drawing/2014/main" id="{F14235DA-11D5-49CE-8C98-7BC812E9B791}"/>
              </a:ext>
            </a:extLst>
          </p:cNvPr>
          <p:cNvSpPr txBox="1"/>
          <p:nvPr>
            <p:custDataLst>
              <p:tags r:id="rId2"/>
            </p:custDataLst>
          </p:nvPr>
        </p:nvSpPr>
        <p:spPr>
          <a:xfrm>
            <a:off x="3324225" y="242765"/>
            <a:ext cx="4605338" cy="369332"/>
          </a:xfrm>
          <a:prstGeom prst="rect">
            <a:avLst/>
          </a:prstGeom>
          <a:noFill/>
        </p:spPr>
        <p:txBody>
          <a:bodyPr wrap="square" rtlCol="0">
            <a:spAutoFit/>
          </a:bodyPr>
          <a:lstStyle/>
          <a:p>
            <a:pPr algn="ctr"/>
            <a:r>
              <a:rPr lang="fr-FR" b="1" dirty="0"/>
              <a:t>Couleurs et Contrastes</a:t>
            </a:r>
          </a:p>
        </p:txBody>
      </p:sp>
      <p:sp>
        <p:nvSpPr>
          <p:cNvPr id="8" name="ZoneTexte 7">
            <a:extLst>
              <a:ext uri="{FF2B5EF4-FFF2-40B4-BE49-F238E27FC236}">
                <a16:creationId xmlns:a16="http://schemas.microsoft.com/office/drawing/2014/main" id="{F28032EB-B1F8-4ED1-856B-51F1B2C062D1}"/>
              </a:ext>
            </a:extLst>
          </p:cNvPr>
          <p:cNvSpPr txBox="1"/>
          <p:nvPr>
            <p:custDataLst>
              <p:tags r:id="rId3"/>
            </p:custDataLst>
          </p:nvPr>
        </p:nvSpPr>
        <p:spPr>
          <a:xfrm>
            <a:off x="261937" y="709606"/>
            <a:ext cx="8853487" cy="1384995"/>
          </a:xfrm>
          <a:prstGeom prst="rect">
            <a:avLst/>
          </a:prstGeom>
          <a:noFill/>
        </p:spPr>
        <p:txBody>
          <a:bodyPr wrap="square" rtlCol="0">
            <a:spAutoFit/>
          </a:bodyPr>
          <a:lstStyle/>
          <a:p>
            <a:pPr marL="285750" indent="-285750">
              <a:buFontTx/>
              <a:buChar char="-"/>
            </a:pPr>
            <a:r>
              <a:rPr lang="fr-FR" sz="1400" dirty="0"/>
              <a:t>Les mauvais de couleurs et contrastes sont une plaie pour l’accessibilité, les choisir sont très important.</a:t>
            </a:r>
          </a:p>
          <a:p>
            <a:pPr marL="285750" indent="-285750">
              <a:buFontTx/>
              <a:buChar char="-"/>
            </a:pPr>
            <a:endParaRPr lang="fr-FR" sz="1400" dirty="0"/>
          </a:p>
          <a:p>
            <a:pPr marL="285750" indent="-285750">
              <a:buFontTx/>
              <a:buChar char="-"/>
            </a:pPr>
            <a:r>
              <a:rPr lang="fr-FR" sz="1400" dirty="0"/>
              <a:t>Sur l’image, nous avons plusieurs exemples de ce qu’il ne faut pas faire. Black hat avec police 1px, mauvaise couleur/contraste, et en bas nous du orange/orange.</a:t>
            </a:r>
          </a:p>
          <a:p>
            <a:endParaRPr lang="fr-FR" sz="1400" dirty="0"/>
          </a:p>
          <a:p>
            <a:pPr marL="285750" indent="-285750">
              <a:buFontTx/>
              <a:buChar char="-"/>
            </a:pPr>
            <a:r>
              <a:rPr lang="fr-FR" sz="1400" dirty="0"/>
              <a:t>Pour mieux ce rendre compte de l’impacte négatif sur le site, voyez l’image ci-dessous et les résultats désastreux.</a:t>
            </a:r>
          </a:p>
        </p:txBody>
      </p:sp>
      <p:sp>
        <p:nvSpPr>
          <p:cNvPr id="13" name="ZoneTexte 12">
            <a:extLst>
              <a:ext uri="{FF2B5EF4-FFF2-40B4-BE49-F238E27FC236}">
                <a16:creationId xmlns:a16="http://schemas.microsoft.com/office/drawing/2014/main" id="{38750F4C-9FEB-4606-B68E-AACE706C9D12}"/>
              </a:ext>
            </a:extLst>
          </p:cNvPr>
          <p:cNvSpPr txBox="1"/>
          <p:nvPr>
            <p:custDataLst>
              <p:tags r:id="rId4"/>
            </p:custDataLst>
          </p:nvPr>
        </p:nvSpPr>
        <p:spPr>
          <a:xfrm>
            <a:off x="2067016" y="3155509"/>
            <a:ext cx="904875" cy="369332"/>
          </a:xfrm>
          <a:prstGeom prst="rect">
            <a:avLst/>
          </a:prstGeom>
          <a:solidFill>
            <a:srgbClr val="FF0000"/>
          </a:solidFill>
        </p:spPr>
        <p:txBody>
          <a:bodyPr wrap="square" rtlCol="0">
            <a:spAutoFit/>
          </a:bodyPr>
          <a:lstStyle/>
          <a:p>
            <a:pPr algn="ctr"/>
            <a:r>
              <a:rPr lang="fr-FR" dirty="0"/>
              <a:t>AVANT</a:t>
            </a:r>
          </a:p>
        </p:txBody>
      </p:sp>
      <p:pic>
        <p:nvPicPr>
          <p:cNvPr id="3" name="Image 2">
            <a:extLst>
              <a:ext uri="{FF2B5EF4-FFF2-40B4-BE49-F238E27FC236}">
                <a16:creationId xmlns:a16="http://schemas.microsoft.com/office/drawing/2014/main" id="{B63D4FA8-D7D9-4325-9D53-7D719397C23A}"/>
              </a:ext>
            </a:extLst>
          </p:cNvPr>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5914013" y="2381061"/>
            <a:ext cx="6230362" cy="4367419"/>
          </a:xfrm>
          <a:prstGeom prst="rect">
            <a:avLst/>
          </a:prstGeom>
        </p:spPr>
      </p:pic>
      <p:sp>
        <p:nvSpPr>
          <p:cNvPr id="11" name="ZoneTexte 10">
            <a:extLst>
              <a:ext uri="{FF2B5EF4-FFF2-40B4-BE49-F238E27FC236}">
                <a16:creationId xmlns:a16="http://schemas.microsoft.com/office/drawing/2014/main" id="{565F2F6D-1156-45A5-ADB5-EF85E21FFF8C}"/>
              </a:ext>
            </a:extLst>
          </p:cNvPr>
          <p:cNvSpPr txBox="1"/>
          <p:nvPr>
            <p:custDataLst>
              <p:tags r:id="rId6"/>
            </p:custDataLst>
          </p:nvPr>
        </p:nvSpPr>
        <p:spPr>
          <a:xfrm>
            <a:off x="9758361" y="3059668"/>
            <a:ext cx="904875" cy="369332"/>
          </a:xfrm>
          <a:prstGeom prst="rect">
            <a:avLst/>
          </a:prstGeom>
          <a:solidFill>
            <a:srgbClr val="00B050"/>
          </a:solidFill>
        </p:spPr>
        <p:txBody>
          <a:bodyPr wrap="square" rtlCol="0">
            <a:spAutoFit/>
          </a:bodyPr>
          <a:lstStyle/>
          <a:p>
            <a:pPr algn="ctr"/>
            <a:r>
              <a:rPr lang="fr-FR" dirty="0"/>
              <a:t>APRES</a:t>
            </a:r>
          </a:p>
        </p:txBody>
      </p:sp>
      <p:sp>
        <p:nvSpPr>
          <p:cNvPr id="5" name="Rectangle 4">
            <a:extLst>
              <a:ext uri="{FF2B5EF4-FFF2-40B4-BE49-F238E27FC236}">
                <a16:creationId xmlns:a16="http://schemas.microsoft.com/office/drawing/2014/main" id="{A1B3691F-EDA6-4B87-AC76-B975F62B98C0}"/>
              </a:ext>
            </a:extLst>
          </p:cNvPr>
          <p:cNvSpPr/>
          <p:nvPr>
            <p:custDataLst>
              <p:tags r:id="rId7"/>
            </p:custDataLst>
          </p:nvPr>
        </p:nvSpPr>
        <p:spPr>
          <a:xfrm>
            <a:off x="5921154" y="2305050"/>
            <a:ext cx="3465728" cy="619252"/>
          </a:xfrm>
          <a:prstGeom prst="rect">
            <a:avLst/>
          </a:prstGeom>
          <a:noFill/>
          <a:ln>
            <a:solidFill>
              <a:srgbClr val="00B050"/>
            </a:solidFill>
          </a:ln>
          <a:effectLst>
            <a:outerShdw blurRad="63500" sx="102000" sy="102000" algn="c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p>
        </p:txBody>
      </p:sp>
      <p:sp>
        <p:nvSpPr>
          <p:cNvPr id="9" name="ZoneTexte 8">
            <a:extLst>
              <a:ext uri="{FF2B5EF4-FFF2-40B4-BE49-F238E27FC236}">
                <a16:creationId xmlns:a16="http://schemas.microsoft.com/office/drawing/2014/main" id="{CBCA1BB1-D8E2-4CF5-AF00-9D268C9FC3D5}"/>
              </a:ext>
            </a:extLst>
          </p:cNvPr>
          <p:cNvSpPr txBox="1"/>
          <p:nvPr>
            <p:custDataLst>
              <p:tags r:id="rId8"/>
            </p:custDataLst>
          </p:nvPr>
        </p:nvSpPr>
        <p:spPr>
          <a:xfrm>
            <a:off x="188118" y="127698"/>
            <a:ext cx="1871663" cy="369332"/>
          </a:xfrm>
          <a:prstGeom prst="rect">
            <a:avLst/>
          </a:prstGeom>
          <a:solidFill>
            <a:srgbClr val="7030A0"/>
          </a:solidFill>
          <a:effectLst>
            <a:outerShdw blurRad="50800" dist="38100" dir="2700000" algn="tl" rotWithShape="0">
              <a:prstClr val="black">
                <a:alpha val="40000"/>
              </a:prstClr>
            </a:outerShdw>
          </a:effectLst>
        </p:spPr>
        <p:txBody>
          <a:bodyPr wrap="square" rtlCol="0">
            <a:spAutoFit/>
          </a:bodyPr>
          <a:lstStyle/>
          <a:p>
            <a:pPr algn="ctr"/>
            <a:r>
              <a:rPr lang="fr-FR" b="1" dirty="0">
                <a:solidFill>
                  <a:schemeClr val="bg1"/>
                </a:solidFill>
              </a:rPr>
              <a:t>A11Y.com</a:t>
            </a:r>
          </a:p>
        </p:txBody>
      </p:sp>
    </p:spTree>
    <p:extLst>
      <p:ext uri="{BB962C8B-B14F-4D97-AF65-F5344CB8AC3E}">
        <p14:creationId xmlns:p14="http://schemas.microsoft.com/office/powerpoint/2010/main" val="3730805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32A8C1B-6790-47C1-A338-7F997F170052}"/>
              </a:ext>
            </a:extLst>
          </p:cNvPr>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6726118" y="80963"/>
            <a:ext cx="5452582" cy="4019549"/>
          </a:xfrm>
          <a:prstGeom prst="rect">
            <a:avLst/>
          </a:prstGeom>
        </p:spPr>
      </p:pic>
      <p:pic>
        <p:nvPicPr>
          <p:cNvPr id="6" name="Image 5">
            <a:extLst>
              <a:ext uri="{FF2B5EF4-FFF2-40B4-BE49-F238E27FC236}">
                <a16:creationId xmlns:a16="http://schemas.microsoft.com/office/drawing/2014/main" id="{672E4EC1-3E61-49D0-86D1-2FB7D9991B9D}"/>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6315076" y="4202906"/>
            <a:ext cx="5800724" cy="2405062"/>
          </a:xfrm>
          <a:prstGeom prst="rect">
            <a:avLst/>
          </a:prstGeom>
        </p:spPr>
      </p:pic>
      <p:pic>
        <p:nvPicPr>
          <p:cNvPr id="8" name="Image 7">
            <a:extLst>
              <a:ext uri="{FF2B5EF4-FFF2-40B4-BE49-F238E27FC236}">
                <a16:creationId xmlns:a16="http://schemas.microsoft.com/office/drawing/2014/main" id="{4D984466-06FE-4B07-9075-A632057A1408}"/>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rcRect/>
          <a:stretch/>
        </p:blipFill>
        <p:spPr>
          <a:xfrm>
            <a:off x="257175" y="2376531"/>
            <a:ext cx="5004980" cy="4262436"/>
          </a:xfrm>
          <a:prstGeom prst="rect">
            <a:avLst/>
          </a:prstGeom>
        </p:spPr>
      </p:pic>
      <p:sp>
        <p:nvSpPr>
          <p:cNvPr id="9" name="ZoneTexte 8">
            <a:extLst>
              <a:ext uri="{FF2B5EF4-FFF2-40B4-BE49-F238E27FC236}">
                <a16:creationId xmlns:a16="http://schemas.microsoft.com/office/drawing/2014/main" id="{D20C19C4-9051-4738-933F-B85DC0ABA46F}"/>
              </a:ext>
            </a:extLst>
          </p:cNvPr>
          <p:cNvSpPr txBox="1"/>
          <p:nvPr>
            <p:custDataLst>
              <p:tags r:id="rId4"/>
            </p:custDataLst>
          </p:nvPr>
        </p:nvSpPr>
        <p:spPr>
          <a:xfrm>
            <a:off x="6967538" y="2050609"/>
            <a:ext cx="904875" cy="369332"/>
          </a:xfrm>
          <a:prstGeom prst="rect">
            <a:avLst/>
          </a:prstGeom>
          <a:solidFill>
            <a:srgbClr val="FF0000"/>
          </a:solidFill>
        </p:spPr>
        <p:txBody>
          <a:bodyPr wrap="square" rtlCol="0">
            <a:spAutoFit/>
          </a:bodyPr>
          <a:lstStyle/>
          <a:p>
            <a:pPr algn="ctr"/>
            <a:r>
              <a:rPr lang="fr-FR" dirty="0"/>
              <a:t>AVANT</a:t>
            </a:r>
          </a:p>
        </p:txBody>
      </p:sp>
      <p:sp>
        <p:nvSpPr>
          <p:cNvPr id="10" name="ZoneTexte 9">
            <a:extLst>
              <a:ext uri="{FF2B5EF4-FFF2-40B4-BE49-F238E27FC236}">
                <a16:creationId xmlns:a16="http://schemas.microsoft.com/office/drawing/2014/main" id="{8D7B4E6D-152B-4DA9-BA95-5EA315443BC7}"/>
              </a:ext>
            </a:extLst>
          </p:cNvPr>
          <p:cNvSpPr txBox="1"/>
          <p:nvPr>
            <p:custDataLst>
              <p:tags r:id="rId5"/>
            </p:custDataLst>
          </p:nvPr>
        </p:nvSpPr>
        <p:spPr>
          <a:xfrm>
            <a:off x="3571883" y="3287182"/>
            <a:ext cx="904875" cy="369332"/>
          </a:xfrm>
          <a:prstGeom prst="rect">
            <a:avLst/>
          </a:prstGeom>
          <a:solidFill>
            <a:srgbClr val="00B050"/>
          </a:solidFill>
        </p:spPr>
        <p:txBody>
          <a:bodyPr wrap="square" rtlCol="0">
            <a:spAutoFit/>
          </a:bodyPr>
          <a:lstStyle/>
          <a:p>
            <a:pPr algn="ctr"/>
            <a:r>
              <a:rPr lang="fr-FR" dirty="0"/>
              <a:t>APRES</a:t>
            </a:r>
          </a:p>
        </p:txBody>
      </p:sp>
      <p:sp>
        <p:nvSpPr>
          <p:cNvPr id="11" name="ZoneTexte 10">
            <a:extLst>
              <a:ext uri="{FF2B5EF4-FFF2-40B4-BE49-F238E27FC236}">
                <a16:creationId xmlns:a16="http://schemas.microsoft.com/office/drawing/2014/main" id="{BC0DDF9D-2410-486B-8209-C3FD4F1F161B}"/>
              </a:ext>
            </a:extLst>
          </p:cNvPr>
          <p:cNvSpPr txBox="1"/>
          <p:nvPr>
            <p:custDataLst>
              <p:tags r:id="rId6"/>
            </p:custDataLst>
          </p:nvPr>
        </p:nvSpPr>
        <p:spPr>
          <a:xfrm>
            <a:off x="571500" y="219033"/>
            <a:ext cx="5834063" cy="369332"/>
          </a:xfrm>
          <a:prstGeom prst="rect">
            <a:avLst/>
          </a:prstGeom>
          <a:noFill/>
        </p:spPr>
        <p:txBody>
          <a:bodyPr wrap="square" rtlCol="0">
            <a:spAutoFit/>
          </a:bodyPr>
          <a:lstStyle/>
          <a:p>
            <a:pPr algn="ctr"/>
            <a:r>
              <a:rPr lang="fr-FR" b="1" dirty="0"/>
              <a:t>Formats d’images et dimensions</a:t>
            </a:r>
          </a:p>
        </p:txBody>
      </p:sp>
      <p:sp>
        <p:nvSpPr>
          <p:cNvPr id="12" name="ZoneTexte 11">
            <a:extLst>
              <a:ext uri="{FF2B5EF4-FFF2-40B4-BE49-F238E27FC236}">
                <a16:creationId xmlns:a16="http://schemas.microsoft.com/office/drawing/2014/main" id="{3FB8E664-7E9F-41F3-8328-6823691FCF1C}"/>
              </a:ext>
            </a:extLst>
          </p:cNvPr>
          <p:cNvSpPr txBox="1"/>
          <p:nvPr>
            <p:custDataLst>
              <p:tags r:id="rId7"/>
            </p:custDataLst>
          </p:nvPr>
        </p:nvSpPr>
        <p:spPr>
          <a:xfrm>
            <a:off x="324081" y="661971"/>
            <a:ext cx="6343992" cy="1384995"/>
          </a:xfrm>
          <a:prstGeom prst="rect">
            <a:avLst/>
          </a:prstGeom>
          <a:noFill/>
        </p:spPr>
        <p:txBody>
          <a:bodyPr wrap="square" rtlCol="0">
            <a:spAutoFit/>
          </a:bodyPr>
          <a:lstStyle/>
          <a:p>
            <a:pPr marL="285750" indent="-285750">
              <a:buFontTx/>
              <a:buChar char="-"/>
            </a:pPr>
            <a:r>
              <a:rPr lang="fr-FR" sz="1400" dirty="0"/>
              <a:t>L’utilisation de formats d’images inadéquat avec le web et les versions mobiles, génèrent beaucoup de ralentissement.</a:t>
            </a:r>
            <a:br>
              <a:rPr lang="fr-FR" sz="1400" dirty="0"/>
            </a:br>
            <a:endParaRPr lang="fr-FR" sz="1400" dirty="0"/>
          </a:p>
          <a:p>
            <a:pPr marL="285750" indent="-285750">
              <a:buFontTx/>
              <a:buChar char="-"/>
            </a:pPr>
            <a:r>
              <a:rPr lang="fr-FR" sz="1400" dirty="0"/>
              <a:t>Avec une optimisation des images, le gain de temps est considérable.</a:t>
            </a:r>
            <a:br>
              <a:rPr lang="fr-FR" sz="1400" dirty="0"/>
            </a:br>
            <a:endParaRPr lang="fr-FR" sz="1400" dirty="0"/>
          </a:p>
          <a:p>
            <a:pPr marL="285750" indent="-285750">
              <a:buFontTx/>
              <a:buChar char="-"/>
            </a:pPr>
            <a:r>
              <a:rPr lang="fr-FR" sz="1400" dirty="0"/>
              <a:t>Utiliser des dimensions adaptés aux version desktop et mobiles sont idéale.</a:t>
            </a:r>
          </a:p>
        </p:txBody>
      </p:sp>
      <p:sp>
        <p:nvSpPr>
          <p:cNvPr id="2" name="ZoneTexte 1">
            <a:extLst>
              <a:ext uri="{FF2B5EF4-FFF2-40B4-BE49-F238E27FC236}">
                <a16:creationId xmlns:a16="http://schemas.microsoft.com/office/drawing/2014/main" id="{CFABDF0E-1E40-47CD-B493-EA55E89D3D9B}"/>
              </a:ext>
            </a:extLst>
          </p:cNvPr>
          <p:cNvSpPr txBox="1"/>
          <p:nvPr>
            <p:custDataLst>
              <p:tags r:id="rId8"/>
            </p:custDataLst>
          </p:nvPr>
        </p:nvSpPr>
        <p:spPr>
          <a:xfrm>
            <a:off x="257175" y="204782"/>
            <a:ext cx="1390650" cy="369332"/>
          </a:xfrm>
          <a:prstGeom prst="rect">
            <a:avLst/>
          </a:prstGeom>
          <a:solidFill>
            <a:srgbClr val="7030A0"/>
          </a:solidFill>
          <a:effectLst>
            <a:outerShdw blurRad="50800" dist="38100" dir="2700000" algn="tl" rotWithShape="0">
              <a:prstClr val="black">
                <a:alpha val="40000"/>
              </a:prstClr>
            </a:outerShdw>
          </a:effectLst>
        </p:spPr>
        <p:txBody>
          <a:bodyPr wrap="square" rtlCol="0">
            <a:spAutoFit/>
          </a:bodyPr>
          <a:lstStyle/>
          <a:p>
            <a:pPr algn="ctr"/>
            <a:r>
              <a:rPr lang="fr-FR" dirty="0">
                <a:solidFill>
                  <a:schemeClr val="bg1"/>
                </a:solidFill>
              </a:rPr>
              <a:t>PageSpeed</a:t>
            </a:r>
          </a:p>
        </p:txBody>
      </p:sp>
    </p:spTree>
    <p:extLst>
      <p:ext uri="{BB962C8B-B14F-4D97-AF65-F5344CB8AC3E}">
        <p14:creationId xmlns:p14="http://schemas.microsoft.com/office/powerpoint/2010/main" val="3217283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BC75D259-DE05-474B-A43A-95015810F0E4}"/>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200413" y="2190778"/>
            <a:ext cx="6233719" cy="4488656"/>
          </a:xfrm>
          <a:prstGeom prst="rect">
            <a:avLst/>
          </a:prstGeom>
        </p:spPr>
      </p:pic>
      <p:pic>
        <p:nvPicPr>
          <p:cNvPr id="8" name="Image 7">
            <a:extLst>
              <a:ext uri="{FF2B5EF4-FFF2-40B4-BE49-F238E27FC236}">
                <a16:creationId xmlns:a16="http://schemas.microsoft.com/office/drawing/2014/main" id="{D062F0BD-B143-4ECE-AEEA-4BCF9CE33F0F}"/>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5834063" y="2222256"/>
            <a:ext cx="6177983" cy="4430956"/>
          </a:xfrm>
          <a:prstGeom prst="rect">
            <a:avLst/>
          </a:prstGeom>
        </p:spPr>
      </p:pic>
      <p:sp>
        <p:nvSpPr>
          <p:cNvPr id="9" name="ZoneTexte 8">
            <a:extLst>
              <a:ext uri="{FF2B5EF4-FFF2-40B4-BE49-F238E27FC236}">
                <a16:creationId xmlns:a16="http://schemas.microsoft.com/office/drawing/2014/main" id="{737ECC37-1673-4C87-BC9D-1772C2C583D0}"/>
              </a:ext>
            </a:extLst>
          </p:cNvPr>
          <p:cNvSpPr txBox="1"/>
          <p:nvPr>
            <p:custDataLst>
              <p:tags r:id="rId3"/>
            </p:custDataLst>
          </p:nvPr>
        </p:nvSpPr>
        <p:spPr>
          <a:xfrm>
            <a:off x="3748087" y="582051"/>
            <a:ext cx="3938588" cy="584775"/>
          </a:xfrm>
          <a:prstGeom prst="rect">
            <a:avLst/>
          </a:prstGeom>
          <a:noFill/>
        </p:spPr>
        <p:txBody>
          <a:bodyPr wrap="square" rtlCol="0">
            <a:spAutoFit/>
          </a:bodyPr>
          <a:lstStyle/>
          <a:p>
            <a:pPr algn="ctr"/>
            <a:r>
              <a:rPr lang="fr-FR" sz="3200" b="1" dirty="0"/>
              <a:t>Version Desktop</a:t>
            </a:r>
          </a:p>
        </p:txBody>
      </p:sp>
      <p:sp>
        <p:nvSpPr>
          <p:cNvPr id="10" name="ZoneTexte 9">
            <a:extLst>
              <a:ext uri="{FF2B5EF4-FFF2-40B4-BE49-F238E27FC236}">
                <a16:creationId xmlns:a16="http://schemas.microsoft.com/office/drawing/2014/main" id="{F0B0048A-41D3-44DE-B90D-06393B61D58E}"/>
              </a:ext>
            </a:extLst>
          </p:cNvPr>
          <p:cNvSpPr txBox="1"/>
          <p:nvPr>
            <p:custDataLst>
              <p:tags r:id="rId4"/>
            </p:custDataLst>
          </p:nvPr>
        </p:nvSpPr>
        <p:spPr>
          <a:xfrm>
            <a:off x="9234495" y="3426619"/>
            <a:ext cx="904875" cy="369332"/>
          </a:xfrm>
          <a:prstGeom prst="rect">
            <a:avLst/>
          </a:prstGeom>
          <a:solidFill>
            <a:srgbClr val="00B050"/>
          </a:solidFill>
        </p:spPr>
        <p:txBody>
          <a:bodyPr wrap="square" rtlCol="0">
            <a:spAutoFit/>
          </a:bodyPr>
          <a:lstStyle/>
          <a:p>
            <a:pPr algn="ctr"/>
            <a:r>
              <a:rPr lang="fr-FR" dirty="0"/>
              <a:t>APRES</a:t>
            </a:r>
          </a:p>
        </p:txBody>
      </p:sp>
      <p:sp>
        <p:nvSpPr>
          <p:cNvPr id="11" name="ZoneTexte 10">
            <a:extLst>
              <a:ext uri="{FF2B5EF4-FFF2-40B4-BE49-F238E27FC236}">
                <a16:creationId xmlns:a16="http://schemas.microsoft.com/office/drawing/2014/main" id="{644C25C4-7801-4AB5-B772-7BD7E3B51DC8}"/>
              </a:ext>
            </a:extLst>
          </p:cNvPr>
          <p:cNvSpPr txBox="1"/>
          <p:nvPr>
            <p:custDataLst>
              <p:tags r:id="rId5"/>
            </p:custDataLst>
          </p:nvPr>
        </p:nvSpPr>
        <p:spPr>
          <a:xfrm>
            <a:off x="3352801" y="3426619"/>
            <a:ext cx="904875" cy="369332"/>
          </a:xfrm>
          <a:prstGeom prst="rect">
            <a:avLst/>
          </a:prstGeom>
          <a:solidFill>
            <a:srgbClr val="FF0000"/>
          </a:solidFill>
        </p:spPr>
        <p:txBody>
          <a:bodyPr wrap="square" rtlCol="0">
            <a:spAutoFit/>
          </a:bodyPr>
          <a:lstStyle/>
          <a:p>
            <a:pPr algn="ctr"/>
            <a:r>
              <a:rPr lang="fr-FR" dirty="0"/>
              <a:t>AVANT</a:t>
            </a:r>
          </a:p>
        </p:txBody>
      </p:sp>
      <p:sp>
        <p:nvSpPr>
          <p:cNvPr id="12" name="ZoneTexte 11">
            <a:extLst>
              <a:ext uri="{FF2B5EF4-FFF2-40B4-BE49-F238E27FC236}">
                <a16:creationId xmlns:a16="http://schemas.microsoft.com/office/drawing/2014/main" id="{4EE1B78F-9EC4-44A9-9C25-686700E3A450}"/>
              </a:ext>
            </a:extLst>
          </p:cNvPr>
          <p:cNvSpPr txBox="1"/>
          <p:nvPr>
            <p:custDataLst>
              <p:tags r:id="rId6"/>
            </p:custDataLst>
          </p:nvPr>
        </p:nvSpPr>
        <p:spPr>
          <a:xfrm>
            <a:off x="257175" y="204782"/>
            <a:ext cx="1390650" cy="369332"/>
          </a:xfrm>
          <a:prstGeom prst="rect">
            <a:avLst/>
          </a:prstGeom>
          <a:solidFill>
            <a:srgbClr val="7030A0"/>
          </a:solidFill>
          <a:effectLst>
            <a:outerShdw blurRad="50800" dist="38100" dir="2700000" algn="tl" rotWithShape="0">
              <a:prstClr val="black">
                <a:alpha val="40000"/>
              </a:prstClr>
            </a:outerShdw>
          </a:effectLst>
        </p:spPr>
        <p:txBody>
          <a:bodyPr wrap="square" rtlCol="0">
            <a:spAutoFit/>
          </a:bodyPr>
          <a:lstStyle/>
          <a:p>
            <a:pPr algn="ctr"/>
            <a:r>
              <a:rPr lang="fr-FR" dirty="0">
                <a:solidFill>
                  <a:schemeClr val="bg1"/>
                </a:solidFill>
              </a:rPr>
              <a:t>PageSpeed</a:t>
            </a:r>
          </a:p>
        </p:txBody>
      </p:sp>
    </p:spTree>
    <p:extLst>
      <p:ext uri="{BB962C8B-B14F-4D97-AF65-F5344CB8AC3E}">
        <p14:creationId xmlns:p14="http://schemas.microsoft.com/office/powerpoint/2010/main" val="2307833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2421F42F-FE60-45D1-A80F-4670950F1887}"/>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252413" y="1513819"/>
            <a:ext cx="11558588" cy="3286549"/>
          </a:xfrm>
          <a:prstGeom prst="rect">
            <a:avLst/>
          </a:prstGeom>
        </p:spPr>
      </p:pic>
      <p:sp>
        <p:nvSpPr>
          <p:cNvPr id="7" name="ZoneTexte 6">
            <a:extLst>
              <a:ext uri="{FF2B5EF4-FFF2-40B4-BE49-F238E27FC236}">
                <a16:creationId xmlns:a16="http://schemas.microsoft.com/office/drawing/2014/main" id="{32DA6064-FD44-4920-B52A-69769C3FD7DC}"/>
              </a:ext>
            </a:extLst>
          </p:cNvPr>
          <p:cNvSpPr txBox="1"/>
          <p:nvPr>
            <p:custDataLst>
              <p:tags r:id="rId2"/>
            </p:custDataLst>
          </p:nvPr>
        </p:nvSpPr>
        <p:spPr>
          <a:xfrm>
            <a:off x="3105150" y="308021"/>
            <a:ext cx="5191125" cy="461665"/>
          </a:xfrm>
          <a:prstGeom prst="rect">
            <a:avLst/>
          </a:prstGeom>
          <a:noFill/>
        </p:spPr>
        <p:txBody>
          <a:bodyPr wrap="square" rtlCol="0">
            <a:spAutoFit/>
          </a:bodyPr>
          <a:lstStyle/>
          <a:p>
            <a:pPr algn="ctr"/>
            <a:r>
              <a:rPr lang="fr-FR" sz="2400" b="1" dirty="0"/>
              <a:t>Validation CSS</a:t>
            </a:r>
          </a:p>
        </p:txBody>
      </p:sp>
      <p:pic>
        <p:nvPicPr>
          <p:cNvPr id="9" name="Image 8">
            <a:extLst>
              <a:ext uri="{FF2B5EF4-FFF2-40B4-BE49-F238E27FC236}">
                <a16:creationId xmlns:a16="http://schemas.microsoft.com/office/drawing/2014/main" id="{46E22C02-F347-483B-BC75-645EC9FC66A2}"/>
              </a:ext>
            </a:extLst>
          </p:cNvPr>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2719387" y="5073128"/>
            <a:ext cx="6429375" cy="1357313"/>
          </a:xfrm>
          <a:prstGeom prst="rect">
            <a:avLst/>
          </a:prstGeom>
        </p:spPr>
      </p:pic>
      <p:sp>
        <p:nvSpPr>
          <p:cNvPr id="10" name="ZoneTexte 9">
            <a:extLst>
              <a:ext uri="{FF2B5EF4-FFF2-40B4-BE49-F238E27FC236}">
                <a16:creationId xmlns:a16="http://schemas.microsoft.com/office/drawing/2014/main" id="{A4657315-9A4E-47B2-8799-ACEFCFFECAC9}"/>
              </a:ext>
            </a:extLst>
          </p:cNvPr>
          <p:cNvSpPr txBox="1"/>
          <p:nvPr>
            <p:custDataLst>
              <p:tags r:id="rId4"/>
            </p:custDataLst>
          </p:nvPr>
        </p:nvSpPr>
        <p:spPr>
          <a:xfrm>
            <a:off x="7324724" y="6141533"/>
            <a:ext cx="904875" cy="369332"/>
          </a:xfrm>
          <a:prstGeom prst="rect">
            <a:avLst/>
          </a:prstGeom>
          <a:solidFill>
            <a:srgbClr val="00B050"/>
          </a:solidFill>
        </p:spPr>
        <p:txBody>
          <a:bodyPr wrap="square" rtlCol="0">
            <a:spAutoFit/>
          </a:bodyPr>
          <a:lstStyle/>
          <a:p>
            <a:pPr algn="ctr"/>
            <a:r>
              <a:rPr lang="fr-FR" dirty="0"/>
              <a:t>APRES</a:t>
            </a:r>
          </a:p>
        </p:txBody>
      </p:sp>
      <p:sp>
        <p:nvSpPr>
          <p:cNvPr id="11" name="ZoneTexte 10">
            <a:extLst>
              <a:ext uri="{FF2B5EF4-FFF2-40B4-BE49-F238E27FC236}">
                <a16:creationId xmlns:a16="http://schemas.microsoft.com/office/drawing/2014/main" id="{91DB1676-1C75-468D-8596-B6B79FB264BE}"/>
              </a:ext>
            </a:extLst>
          </p:cNvPr>
          <p:cNvSpPr txBox="1"/>
          <p:nvPr>
            <p:custDataLst>
              <p:tags r:id="rId5"/>
            </p:custDataLst>
          </p:nvPr>
        </p:nvSpPr>
        <p:spPr>
          <a:xfrm>
            <a:off x="10025154" y="3941305"/>
            <a:ext cx="904875" cy="369332"/>
          </a:xfrm>
          <a:prstGeom prst="rect">
            <a:avLst/>
          </a:prstGeom>
          <a:solidFill>
            <a:srgbClr val="FF0000"/>
          </a:solidFill>
        </p:spPr>
        <p:txBody>
          <a:bodyPr wrap="square" rtlCol="0">
            <a:spAutoFit/>
          </a:bodyPr>
          <a:lstStyle/>
          <a:p>
            <a:pPr algn="ctr"/>
            <a:r>
              <a:rPr lang="fr-FR" dirty="0"/>
              <a:t>AVANT</a:t>
            </a:r>
          </a:p>
        </p:txBody>
      </p:sp>
      <p:sp>
        <p:nvSpPr>
          <p:cNvPr id="12" name="ZoneTexte 11">
            <a:extLst>
              <a:ext uri="{FF2B5EF4-FFF2-40B4-BE49-F238E27FC236}">
                <a16:creationId xmlns:a16="http://schemas.microsoft.com/office/drawing/2014/main" id="{84818589-9ACC-4716-A43F-B7445730A8F3}"/>
              </a:ext>
            </a:extLst>
          </p:cNvPr>
          <p:cNvSpPr txBox="1"/>
          <p:nvPr>
            <p:custDataLst>
              <p:tags r:id="rId6"/>
            </p:custDataLst>
          </p:nvPr>
        </p:nvSpPr>
        <p:spPr>
          <a:xfrm>
            <a:off x="380999" y="838200"/>
            <a:ext cx="11430002" cy="338554"/>
          </a:xfrm>
          <a:prstGeom prst="rect">
            <a:avLst/>
          </a:prstGeom>
          <a:noFill/>
        </p:spPr>
        <p:txBody>
          <a:bodyPr wrap="square" rtlCol="0">
            <a:spAutoFit/>
          </a:bodyPr>
          <a:lstStyle/>
          <a:p>
            <a:r>
              <a:rPr lang="fr-FR" sz="1600" dirty="0"/>
              <a:t>- Concernant le CSS, il n’y a pas grand-chose qui ne passe pas la validation, les changements sont rapide à mettre en place.</a:t>
            </a:r>
          </a:p>
        </p:txBody>
      </p:sp>
      <p:sp>
        <p:nvSpPr>
          <p:cNvPr id="13" name="ZoneTexte 12">
            <a:extLst>
              <a:ext uri="{FF2B5EF4-FFF2-40B4-BE49-F238E27FC236}">
                <a16:creationId xmlns:a16="http://schemas.microsoft.com/office/drawing/2014/main" id="{92EA4BA8-95B1-4161-AB65-3C03F697C4D7}"/>
              </a:ext>
            </a:extLst>
          </p:cNvPr>
          <p:cNvSpPr txBox="1"/>
          <p:nvPr>
            <p:custDataLst>
              <p:tags r:id="rId7"/>
            </p:custDataLst>
          </p:nvPr>
        </p:nvSpPr>
        <p:spPr>
          <a:xfrm>
            <a:off x="257175" y="204782"/>
            <a:ext cx="1390650" cy="369332"/>
          </a:xfrm>
          <a:prstGeom prst="rect">
            <a:avLst/>
          </a:prstGeom>
          <a:solidFill>
            <a:srgbClr val="7030A0"/>
          </a:solidFill>
          <a:effectLst>
            <a:outerShdw blurRad="50800" dist="38100" dir="2700000" algn="tl" rotWithShape="0">
              <a:prstClr val="black">
                <a:alpha val="40000"/>
              </a:prstClr>
            </a:outerShdw>
          </a:effectLst>
        </p:spPr>
        <p:txBody>
          <a:bodyPr wrap="square" rtlCol="0">
            <a:spAutoFit/>
          </a:bodyPr>
          <a:lstStyle/>
          <a:p>
            <a:pPr algn="ctr"/>
            <a:r>
              <a:rPr lang="fr-FR" dirty="0">
                <a:solidFill>
                  <a:schemeClr val="bg1"/>
                </a:solidFill>
              </a:rPr>
              <a:t>W3C</a:t>
            </a:r>
          </a:p>
        </p:txBody>
      </p:sp>
    </p:spTree>
    <p:extLst>
      <p:ext uri="{BB962C8B-B14F-4D97-AF65-F5344CB8AC3E}">
        <p14:creationId xmlns:p14="http://schemas.microsoft.com/office/powerpoint/2010/main" val="1010747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C7978AAA-88C7-4FAE-B91A-0AF54362F749}"/>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1209674" y="1438339"/>
            <a:ext cx="9594905" cy="5419660"/>
          </a:xfrm>
          <a:prstGeom prst="rect">
            <a:avLst/>
          </a:prstGeom>
        </p:spPr>
      </p:pic>
      <p:sp>
        <p:nvSpPr>
          <p:cNvPr id="5" name="ZoneTexte 4">
            <a:extLst>
              <a:ext uri="{FF2B5EF4-FFF2-40B4-BE49-F238E27FC236}">
                <a16:creationId xmlns:a16="http://schemas.microsoft.com/office/drawing/2014/main" id="{ECF68407-F1A2-472F-87C5-D244BB951DF1}"/>
              </a:ext>
            </a:extLst>
          </p:cNvPr>
          <p:cNvSpPr txBox="1"/>
          <p:nvPr>
            <p:custDataLst>
              <p:tags r:id="rId2"/>
            </p:custDataLst>
          </p:nvPr>
        </p:nvSpPr>
        <p:spPr>
          <a:xfrm>
            <a:off x="188118" y="146748"/>
            <a:ext cx="1871663" cy="369332"/>
          </a:xfrm>
          <a:prstGeom prst="rect">
            <a:avLst/>
          </a:prstGeom>
          <a:solidFill>
            <a:srgbClr val="7030A0"/>
          </a:solidFill>
          <a:effectLst>
            <a:outerShdw blurRad="50800" dist="38100" dir="2700000" algn="tl" rotWithShape="0">
              <a:prstClr val="black">
                <a:alpha val="40000"/>
              </a:prstClr>
            </a:outerShdw>
          </a:effectLst>
        </p:spPr>
        <p:txBody>
          <a:bodyPr wrap="square" rtlCol="0">
            <a:spAutoFit/>
          </a:bodyPr>
          <a:lstStyle/>
          <a:p>
            <a:pPr algn="ctr"/>
            <a:r>
              <a:rPr lang="fr-FR" b="1" dirty="0">
                <a:solidFill>
                  <a:schemeClr val="bg1"/>
                </a:solidFill>
              </a:rPr>
              <a:t>Google Analytics</a:t>
            </a:r>
          </a:p>
        </p:txBody>
      </p:sp>
      <p:sp>
        <p:nvSpPr>
          <p:cNvPr id="9" name="ZoneTexte 8">
            <a:extLst>
              <a:ext uri="{FF2B5EF4-FFF2-40B4-BE49-F238E27FC236}">
                <a16:creationId xmlns:a16="http://schemas.microsoft.com/office/drawing/2014/main" id="{AC8F1934-28DC-437D-83E3-584218214D8E}"/>
              </a:ext>
            </a:extLst>
          </p:cNvPr>
          <p:cNvSpPr txBox="1"/>
          <p:nvPr>
            <p:custDataLst>
              <p:tags r:id="rId3"/>
            </p:custDataLst>
          </p:nvPr>
        </p:nvSpPr>
        <p:spPr>
          <a:xfrm>
            <a:off x="259555" y="666750"/>
            <a:ext cx="11672888" cy="584775"/>
          </a:xfrm>
          <a:prstGeom prst="rect">
            <a:avLst/>
          </a:prstGeom>
          <a:noFill/>
        </p:spPr>
        <p:txBody>
          <a:bodyPr wrap="square" rtlCol="0">
            <a:spAutoFit/>
          </a:bodyPr>
          <a:lstStyle/>
          <a:p>
            <a:r>
              <a:rPr lang="fr-FR" sz="1600" dirty="0"/>
              <a:t>- Google Analytics fournis beaucoup d’informations concernant l’activité sur le site, le pourcentage de visites avec </a:t>
            </a:r>
            <a:r>
              <a:rPr lang="fr-FR" sz="1600" u="sng" dirty="0"/>
              <a:t>mobiles ou ordinateurs </a:t>
            </a:r>
            <a:r>
              <a:rPr lang="fr-FR" sz="1600" dirty="0"/>
              <a:t>fixes, les </a:t>
            </a:r>
            <a:r>
              <a:rPr lang="fr-FR" sz="1600" u="sng" dirty="0"/>
              <a:t>systèmes d’exploitations </a:t>
            </a:r>
            <a:r>
              <a:rPr lang="fr-FR" sz="1600" dirty="0"/>
              <a:t>et les </a:t>
            </a:r>
            <a:r>
              <a:rPr lang="fr-FR" sz="1600" u="sng" dirty="0"/>
              <a:t>résolutions d’écrans </a:t>
            </a:r>
            <a:r>
              <a:rPr lang="fr-FR" sz="1600" dirty="0"/>
              <a:t>utilisés.</a:t>
            </a:r>
          </a:p>
        </p:txBody>
      </p:sp>
      <p:cxnSp>
        <p:nvCxnSpPr>
          <p:cNvPr id="7" name="Connecteur droit avec flèche 6">
            <a:extLst>
              <a:ext uri="{FF2B5EF4-FFF2-40B4-BE49-F238E27FC236}">
                <a16:creationId xmlns:a16="http://schemas.microsoft.com/office/drawing/2014/main" id="{CA59A598-2A53-497A-9A8D-0CF1BF4C927D}"/>
              </a:ext>
            </a:extLst>
          </p:cNvPr>
          <p:cNvCxnSpPr>
            <a:cxnSpLocks/>
          </p:cNvCxnSpPr>
          <p:nvPr>
            <p:custDataLst>
              <p:tags r:id="rId4"/>
            </p:custDataLst>
          </p:nvPr>
        </p:nvCxnSpPr>
        <p:spPr>
          <a:xfrm flipH="1">
            <a:off x="6753225" y="938212"/>
            <a:ext cx="4010026" cy="4076701"/>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10" name="Connecteur droit avec flèche 9">
            <a:extLst>
              <a:ext uri="{FF2B5EF4-FFF2-40B4-BE49-F238E27FC236}">
                <a16:creationId xmlns:a16="http://schemas.microsoft.com/office/drawing/2014/main" id="{4E6C2F5E-508D-485E-85A9-D256916BAF7A}"/>
              </a:ext>
            </a:extLst>
          </p:cNvPr>
          <p:cNvCxnSpPr>
            <a:cxnSpLocks/>
          </p:cNvCxnSpPr>
          <p:nvPr>
            <p:custDataLst>
              <p:tags r:id="rId5"/>
            </p:custDataLst>
          </p:nvPr>
        </p:nvCxnSpPr>
        <p:spPr>
          <a:xfrm>
            <a:off x="2462213" y="1200150"/>
            <a:ext cx="4191000" cy="10668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Connecteur droit avec flèche 11">
            <a:extLst>
              <a:ext uri="{FF2B5EF4-FFF2-40B4-BE49-F238E27FC236}">
                <a16:creationId xmlns:a16="http://schemas.microsoft.com/office/drawing/2014/main" id="{14C68F0A-AA72-4915-A929-6469CD1A2FC4}"/>
              </a:ext>
            </a:extLst>
          </p:cNvPr>
          <p:cNvCxnSpPr/>
          <p:nvPr>
            <p:custDataLst>
              <p:tags r:id="rId6"/>
            </p:custDataLst>
          </p:nvPr>
        </p:nvCxnSpPr>
        <p:spPr>
          <a:xfrm>
            <a:off x="4891088" y="1200150"/>
            <a:ext cx="3533775" cy="37004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97488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C3984461-172A-44F6-B7FB-50FDB8D7E0ED}"/>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1409690" y="1065798"/>
            <a:ext cx="9268263" cy="5792201"/>
          </a:xfrm>
          <a:prstGeom prst="rect">
            <a:avLst/>
          </a:prstGeom>
        </p:spPr>
      </p:pic>
      <p:sp>
        <p:nvSpPr>
          <p:cNvPr id="6" name="ZoneTexte 5">
            <a:extLst>
              <a:ext uri="{FF2B5EF4-FFF2-40B4-BE49-F238E27FC236}">
                <a16:creationId xmlns:a16="http://schemas.microsoft.com/office/drawing/2014/main" id="{53D6A38F-E9FA-4129-B321-280244662512}"/>
              </a:ext>
            </a:extLst>
          </p:cNvPr>
          <p:cNvSpPr txBox="1"/>
          <p:nvPr>
            <p:custDataLst>
              <p:tags r:id="rId2"/>
            </p:custDataLst>
          </p:nvPr>
        </p:nvSpPr>
        <p:spPr>
          <a:xfrm>
            <a:off x="104775" y="176213"/>
            <a:ext cx="11982450" cy="369332"/>
          </a:xfrm>
          <a:prstGeom prst="rect">
            <a:avLst/>
          </a:prstGeom>
          <a:noFill/>
        </p:spPr>
        <p:txBody>
          <a:bodyPr wrap="square" rtlCol="0">
            <a:spAutoFit/>
          </a:bodyPr>
          <a:lstStyle/>
          <a:p>
            <a:pPr algn="ctr"/>
            <a:r>
              <a:rPr lang="fr-FR" u="sng" dirty="0"/>
              <a:t>La durée moyenne d’engagement</a:t>
            </a:r>
            <a:r>
              <a:rPr lang="fr-FR" dirty="0"/>
              <a:t>, </a:t>
            </a:r>
            <a:r>
              <a:rPr lang="fr-FR" u="sng" dirty="0"/>
              <a:t>les évènements</a:t>
            </a:r>
            <a:r>
              <a:rPr lang="fr-FR" dirty="0"/>
              <a:t>, </a:t>
            </a:r>
            <a:r>
              <a:rPr lang="fr-FR" u="sng" dirty="0"/>
              <a:t>le nombre de vue</a:t>
            </a:r>
            <a:r>
              <a:rPr lang="fr-FR" dirty="0"/>
              <a:t>, et…</a:t>
            </a:r>
          </a:p>
        </p:txBody>
      </p:sp>
      <p:cxnSp>
        <p:nvCxnSpPr>
          <p:cNvPr id="8" name="Connecteur droit avec flèche 7">
            <a:extLst>
              <a:ext uri="{FF2B5EF4-FFF2-40B4-BE49-F238E27FC236}">
                <a16:creationId xmlns:a16="http://schemas.microsoft.com/office/drawing/2014/main" id="{29B4097B-4930-4692-B7A3-E5F1DDD28754}"/>
              </a:ext>
            </a:extLst>
          </p:cNvPr>
          <p:cNvCxnSpPr/>
          <p:nvPr>
            <p:custDataLst>
              <p:tags r:id="rId3"/>
            </p:custDataLst>
          </p:nvPr>
        </p:nvCxnSpPr>
        <p:spPr>
          <a:xfrm flipH="1">
            <a:off x="2643188" y="545545"/>
            <a:ext cx="1052512" cy="5736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Connecteur droit avec flèche 9">
            <a:extLst>
              <a:ext uri="{FF2B5EF4-FFF2-40B4-BE49-F238E27FC236}">
                <a16:creationId xmlns:a16="http://schemas.microsoft.com/office/drawing/2014/main" id="{B3176CB2-DF29-4DBE-8F7C-5533FF52207A}"/>
              </a:ext>
            </a:extLst>
          </p:cNvPr>
          <p:cNvCxnSpPr/>
          <p:nvPr>
            <p:custDataLst>
              <p:tags r:id="rId4"/>
            </p:custDataLst>
          </p:nvPr>
        </p:nvCxnSpPr>
        <p:spPr>
          <a:xfrm>
            <a:off x="6577013" y="545545"/>
            <a:ext cx="304800" cy="37645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Connecteur droit avec flèche 11">
            <a:extLst>
              <a:ext uri="{FF2B5EF4-FFF2-40B4-BE49-F238E27FC236}">
                <a16:creationId xmlns:a16="http://schemas.microsoft.com/office/drawing/2014/main" id="{ECFF2FCB-D28E-4B6E-A0FC-4FEB60F062CB}"/>
              </a:ext>
            </a:extLst>
          </p:cNvPr>
          <p:cNvCxnSpPr/>
          <p:nvPr>
            <p:custDataLst>
              <p:tags r:id="rId5"/>
            </p:custDataLst>
          </p:nvPr>
        </p:nvCxnSpPr>
        <p:spPr>
          <a:xfrm>
            <a:off x="8348663" y="545545"/>
            <a:ext cx="1076325" cy="40312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cteur droit avec flèche 13">
            <a:extLst>
              <a:ext uri="{FF2B5EF4-FFF2-40B4-BE49-F238E27FC236}">
                <a16:creationId xmlns:a16="http://schemas.microsoft.com/office/drawing/2014/main" id="{2FFD0038-D32C-49D2-9F21-411888F1CAE1}"/>
              </a:ext>
            </a:extLst>
          </p:cNvPr>
          <p:cNvCxnSpPr/>
          <p:nvPr>
            <p:custDataLst>
              <p:tags r:id="rId6"/>
            </p:custDataLst>
          </p:nvPr>
        </p:nvCxnSpPr>
        <p:spPr>
          <a:xfrm flipH="1">
            <a:off x="1952625" y="545545"/>
            <a:ext cx="6343650" cy="39597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ZoneTexte 14">
            <a:extLst>
              <a:ext uri="{FF2B5EF4-FFF2-40B4-BE49-F238E27FC236}">
                <a16:creationId xmlns:a16="http://schemas.microsoft.com/office/drawing/2014/main" id="{D5791AA8-1153-43EE-ADE7-DFBE54AFF018}"/>
              </a:ext>
            </a:extLst>
          </p:cNvPr>
          <p:cNvSpPr txBox="1"/>
          <p:nvPr>
            <p:custDataLst>
              <p:tags r:id="rId7"/>
            </p:custDataLst>
          </p:nvPr>
        </p:nvSpPr>
        <p:spPr>
          <a:xfrm>
            <a:off x="188118" y="127698"/>
            <a:ext cx="1871663" cy="369332"/>
          </a:xfrm>
          <a:prstGeom prst="rect">
            <a:avLst/>
          </a:prstGeom>
          <a:solidFill>
            <a:srgbClr val="7030A0"/>
          </a:solidFill>
          <a:effectLst>
            <a:outerShdw blurRad="50800" dist="38100" dir="2700000" algn="tl" rotWithShape="0">
              <a:prstClr val="black">
                <a:alpha val="40000"/>
              </a:prstClr>
            </a:outerShdw>
          </a:effectLst>
        </p:spPr>
        <p:txBody>
          <a:bodyPr wrap="square" rtlCol="0">
            <a:spAutoFit/>
          </a:bodyPr>
          <a:lstStyle/>
          <a:p>
            <a:pPr algn="ctr"/>
            <a:r>
              <a:rPr lang="fr-FR" b="1" dirty="0">
                <a:solidFill>
                  <a:schemeClr val="bg1"/>
                </a:solidFill>
              </a:rPr>
              <a:t>Google Analytics</a:t>
            </a:r>
          </a:p>
        </p:txBody>
      </p:sp>
    </p:spTree>
    <p:extLst>
      <p:ext uri="{BB962C8B-B14F-4D97-AF65-F5344CB8AC3E}">
        <p14:creationId xmlns:p14="http://schemas.microsoft.com/office/powerpoint/2010/main" val="31904822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4"/>
</p:tagLst>
</file>

<file path=ppt/tags/tag11.xml><?xml version="1.0" encoding="utf-8"?>
<p:tagLst xmlns:a="http://schemas.openxmlformats.org/drawingml/2006/main" xmlns:r="http://schemas.openxmlformats.org/officeDocument/2006/relationships" xmlns:p="http://schemas.openxmlformats.org/presentationml/2006/main">
  <p:tag name="NUM" val="5"/>
</p:tagLst>
</file>

<file path=ppt/tags/tag12.xml><?xml version="1.0" encoding="utf-8"?>
<p:tagLst xmlns:a="http://schemas.openxmlformats.org/drawingml/2006/main" xmlns:r="http://schemas.openxmlformats.org/officeDocument/2006/relationships" xmlns:p="http://schemas.openxmlformats.org/presentationml/2006/main">
  <p:tag name="NUM" val="6"/>
</p:tagLst>
</file>

<file path=ppt/tags/tag13.xml><?xml version="1.0" encoding="utf-8"?>
<p:tagLst xmlns:a="http://schemas.openxmlformats.org/drawingml/2006/main" xmlns:r="http://schemas.openxmlformats.org/officeDocument/2006/relationships" xmlns:p="http://schemas.openxmlformats.org/presentationml/2006/main">
  <p:tag name="NUM" val="7"/>
</p:tagLst>
</file>

<file path=ppt/tags/tag14.xml><?xml version="1.0" encoding="utf-8"?>
<p:tagLst xmlns:a="http://schemas.openxmlformats.org/drawingml/2006/main" xmlns:r="http://schemas.openxmlformats.org/officeDocument/2006/relationships" xmlns:p="http://schemas.openxmlformats.org/presentationml/2006/main">
  <p:tag name="NUM" val="8"/>
</p:tagLst>
</file>

<file path=ppt/tags/tag15.xml><?xml version="1.0" encoding="utf-8"?>
<p:tagLst xmlns:a="http://schemas.openxmlformats.org/drawingml/2006/main" xmlns:r="http://schemas.openxmlformats.org/officeDocument/2006/relationships" xmlns:p="http://schemas.openxmlformats.org/presentationml/2006/main">
  <p:tag name="NUM" val="1"/>
</p:tagLst>
</file>

<file path=ppt/tags/tag16.xml><?xml version="1.0" encoding="utf-8"?>
<p:tagLst xmlns:a="http://schemas.openxmlformats.org/drawingml/2006/main" xmlns:r="http://schemas.openxmlformats.org/officeDocument/2006/relationships" xmlns:p="http://schemas.openxmlformats.org/presentationml/2006/main">
  <p:tag name="NUM" val="2"/>
</p:tagLst>
</file>

<file path=ppt/tags/tag17.xml><?xml version="1.0" encoding="utf-8"?>
<p:tagLst xmlns:a="http://schemas.openxmlformats.org/drawingml/2006/main" xmlns:r="http://schemas.openxmlformats.org/officeDocument/2006/relationships" xmlns:p="http://schemas.openxmlformats.org/presentationml/2006/main">
  <p:tag name="NUM" val="3"/>
</p:tagLst>
</file>

<file path=ppt/tags/tag18.xml><?xml version="1.0" encoding="utf-8"?>
<p:tagLst xmlns:a="http://schemas.openxmlformats.org/drawingml/2006/main" xmlns:r="http://schemas.openxmlformats.org/officeDocument/2006/relationships" xmlns:p="http://schemas.openxmlformats.org/presentationml/2006/main">
  <p:tag name="NUM" val="4"/>
</p:tagLst>
</file>

<file path=ppt/tags/tag19.xml><?xml version="1.0" encoding="utf-8"?>
<p:tagLst xmlns:a="http://schemas.openxmlformats.org/drawingml/2006/main" xmlns:r="http://schemas.openxmlformats.org/officeDocument/2006/relationships" xmlns:p="http://schemas.openxmlformats.org/presentationml/2006/main">
  <p:tag name="NUM" val="5"/>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6"/>
</p:tagLst>
</file>

<file path=ppt/tags/tag21.xml><?xml version="1.0" encoding="utf-8"?>
<p:tagLst xmlns:a="http://schemas.openxmlformats.org/drawingml/2006/main" xmlns:r="http://schemas.openxmlformats.org/officeDocument/2006/relationships" xmlns:p="http://schemas.openxmlformats.org/presentationml/2006/main">
  <p:tag name="NUM" val="7"/>
</p:tagLst>
</file>

<file path=ppt/tags/tag22.xml><?xml version="1.0" encoding="utf-8"?>
<p:tagLst xmlns:a="http://schemas.openxmlformats.org/drawingml/2006/main" xmlns:r="http://schemas.openxmlformats.org/officeDocument/2006/relationships" xmlns:p="http://schemas.openxmlformats.org/presentationml/2006/main">
  <p:tag name="NUM" val="8"/>
</p:tagLst>
</file>

<file path=ppt/tags/tag23.xml><?xml version="1.0" encoding="utf-8"?>
<p:tagLst xmlns:a="http://schemas.openxmlformats.org/drawingml/2006/main" xmlns:r="http://schemas.openxmlformats.org/officeDocument/2006/relationships" xmlns:p="http://schemas.openxmlformats.org/presentationml/2006/main">
  <p:tag name="NUM" val="1"/>
</p:tagLst>
</file>

<file path=ppt/tags/tag24.xml><?xml version="1.0" encoding="utf-8"?>
<p:tagLst xmlns:a="http://schemas.openxmlformats.org/drawingml/2006/main" xmlns:r="http://schemas.openxmlformats.org/officeDocument/2006/relationships" xmlns:p="http://schemas.openxmlformats.org/presentationml/2006/main">
  <p:tag name="NUM" val="2"/>
</p:tagLst>
</file>

<file path=ppt/tags/tag25.xml><?xml version="1.0" encoding="utf-8"?>
<p:tagLst xmlns:a="http://schemas.openxmlformats.org/drawingml/2006/main" xmlns:r="http://schemas.openxmlformats.org/officeDocument/2006/relationships" xmlns:p="http://schemas.openxmlformats.org/presentationml/2006/main">
  <p:tag name="NUM" val="3"/>
</p:tagLst>
</file>

<file path=ppt/tags/tag26.xml><?xml version="1.0" encoding="utf-8"?>
<p:tagLst xmlns:a="http://schemas.openxmlformats.org/drawingml/2006/main" xmlns:r="http://schemas.openxmlformats.org/officeDocument/2006/relationships" xmlns:p="http://schemas.openxmlformats.org/presentationml/2006/main">
  <p:tag name="NUM" val="4"/>
</p:tagLst>
</file>

<file path=ppt/tags/tag27.xml><?xml version="1.0" encoding="utf-8"?>
<p:tagLst xmlns:a="http://schemas.openxmlformats.org/drawingml/2006/main" xmlns:r="http://schemas.openxmlformats.org/officeDocument/2006/relationships" xmlns:p="http://schemas.openxmlformats.org/presentationml/2006/main">
  <p:tag name="NUM" val="5"/>
</p:tagLst>
</file>

<file path=ppt/tags/tag28.xml><?xml version="1.0" encoding="utf-8"?>
<p:tagLst xmlns:a="http://schemas.openxmlformats.org/drawingml/2006/main" xmlns:r="http://schemas.openxmlformats.org/officeDocument/2006/relationships" xmlns:p="http://schemas.openxmlformats.org/presentationml/2006/main">
  <p:tag name="NUM" val="6"/>
</p:tagLst>
</file>

<file path=ppt/tags/tag29.xml><?xml version="1.0" encoding="utf-8"?>
<p:tagLst xmlns:a="http://schemas.openxmlformats.org/drawingml/2006/main" xmlns:r="http://schemas.openxmlformats.org/officeDocument/2006/relationships" xmlns:p="http://schemas.openxmlformats.org/presentationml/2006/main">
  <p:tag name="NUM" val="7"/>
</p:tagLst>
</file>

<file path=ppt/tags/tag3.xml><?xml version="1.0" encoding="utf-8"?>
<p:tagLst xmlns:a="http://schemas.openxmlformats.org/drawingml/2006/main" xmlns:r="http://schemas.openxmlformats.org/officeDocument/2006/relationships" xmlns:p="http://schemas.openxmlformats.org/presentationml/2006/main">
  <p:tag name="NUM" val="3"/>
</p:tagLst>
</file>

<file path=ppt/tags/tag30.xml><?xml version="1.0" encoding="utf-8"?>
<p:tagLst xmlns:a="http://schemas.openxmlformats.org/drawingml/2006/main" xmlns:r="http://schemas.openxmlformats.org/officeDocument/2006/relationships" xmlns:p="http://schemas.openxmlformats.org/presentationml/2006/main">
  <p:tag name="NUM" val="8"/>
</p:tagLst>
</file>

<file path=ppt/tags/tag31.xml><?xml version="1.0" encoding="utf-8"?>
<p:tagLst xmlns:a="http://schemas.openxmlformats.org/drawingml/2006/main" xmlns:r="http://schemas.openxmlformats.org/officeDocument/2006/relationships" xmlns:p="http://schemas.openxmlformats.org/presentationml/2006/main">
  <p:tag name="NUM" val="1"/>
</p:tagLst>
</file>

<file path=ppt/tags/tag32.xml><?xml version="1.0" encoding="utf-8"?>
<p:tagLst xmlns:a="http://schemas.openxmlformats.org/drawingml/2006/main" xmlns:r="http://schemas.openxmlformats.org/officeDocument/2006/relationships" xmlns:p="http://schemas.openxmlformats.org/presentationml/2006/main">
  <p:tag name="NUM" val="2"/>
</p:tagLst>
</file>

<file path=ppt/tags/tag33.xml><?xml version="1.0" encoding="utf-8"?>
<p:tagLst xmlns:a="http://schemas.openxmlformats.org/drawingml/2006/main" xmlns:r="http://schemas.openxmlformats.org/officeDocument/2006/relationships" xmlns:p="http://schemas.openxmlformats.org/presentationml/2006/main">
  <p:tag name="NUM" val="3"/>
</p:tagLst>
</file>

<file path=ppt/tags/tag34.xml><?xml version="1.0" encoding="utf-8"?>
<p:tagLst xmlns:a="http://schemas.openxmlformats.org/drawingml/2006/main" xmlns:r="http://schemas.openxmlformats.org/officeDocument/2006/relationships" xmlns:p="http://schemas.openxmlformats.org/presentationml/2006/main">
  <p:tag name="NUM" val="4"/>
</p:tagLst>
</file>

<file path=ppt/tags/tag35.xml><?xml version="1.0" encoding="utf-8"?>
<p:tagLst xmlns:a="http://schemas.openxmlformats.org/drawingml/2006/main" xmlns:r="http://schemas.openxmlformats.org/officeDocument/2006/relationships" xmlns:p="http://schemas.openxmlformats.org/presentationml/2006/main">
  <p:tag name="NUM" val="5"/>
</p:tagLst>
</file>

<file path=ppt/tags/tag36.xml><?xml version="1.0" encoding="utf-8"?>
<p:tagLst xmlns:a="http://schemas.openxmlformats.org/drawingml/2006/main" xmlns:r="http://schemas.openxmlformats.org/officeDocument/2006/relationships" xmlns:p="http://schemas.openxmlformats.org/presentationml/2006/main">
  <p:tag name="NUM" val="6"/>
</p:tagLst>
</file>

<file path=ppt/tags/tag37.xml><?xml version="1.0" encoding="utf-8"?>
<p:tagLst xmlns:a="http://schemas.openxmlformats.org/drawingml/2006/main" xmlns:r="http://schemas.openxmlformats.org/officeDocument/2006/relationships" xmlns:p="http://schemas.openxmlformats.org/presentationml/2006/main">
  <p:tag name="NUM" val="1"/>
</p:tagLst>
</file>

<file path=ppt/tags/tag38.xml><?xml version="1.0" encoding="utf-8"?>
<p:tagLst xmlns:a="http://schemas.openxmlformats.org/drawingml/2006/main" xmlns:r="http://schemas.openxmlformats.org/officeDocument/2006/relationships" xmlns:p="http://schemas.openxmlformats.org/presentationml/2006/main">
  <p:tag name="NUM" val="2"/>
</p:tagLst>
</file>

<file path=ppt/tags/tag39.xml><?xml version="1.0" encoding="utf-8"?>
<p:tagLst xmlns:a="http://schemas.openxmlformats.org/drawingml/2006/main" xmlns:r="http://schemas.openxmlformats.org/officeDocument/2006/relationships" xmlns:p="http://schemas.openxmlformats.org/presentationml/2006/main">
  <p:tag name="NUM" val="3"/>
</p:tagLst>
</file>

<file path=ppt/tags/tag4.xml><?xml version="1.0" encoding="utf-8"?>
<p:tagLst xmlns:a="http://schemas.openxmlformats.org/drawingml/2006/main" xmlns:r="http://schemas.openxmlformats.org/officeDocument/2006/relationships" xmlns:p="http://schemas.openxmlformats.org/presentationml/2006/main">
  <p:tag name="NUM" val="1"/>
</p:tagLst>
</file>

<file path=ppt/tags/tag40.xml><?xml version="1.0" encoding="utf-8"?>
<p:tagLst xmlns:a="http://schemas.openxmlformats.org/drawingml/2006/main" xmlns:r="http://schemas.openxmlformats.org/officeDocument/2006/relationships" xmlns:p="http://schemas.openxmlformats.org/presentationml/2006/main">
  <p:tag name="NUM" val="4"/>
</p:tagLst>
</file>

<file path=ppt/tags/tag41.xml><?xml version="1.0" encoding="utf-8"?>
<p:tagLst xmlns:a="http://schemas.openxmlformats.org/drawingml/2006/main" xmlns:r="http://schemas.openxmlformats.org/officeDocument/2006/relationships" xmlns:p="http://schemas.openxmlformats.org/presentationml/2006/main">
  <p:tag name="NUM" val="5"/>
</p:tagLst>
</file>

<file path=ppt/tags/tag42.xml><?xml version="1.0" encoding="utf-8"?>
<p:tagLst xmlns:a="http://schemas.openxmlformats.org/drawingml/2006/main" xmlns:r="http://schemas.openxmlformats.org/officeDocument/2006/relationships" xmlns:p="http://schemas.openxmlformats.org/presentationml/2006/main">
  <p:tag name="NUM" val="6"/>
</p:tagLst>
</file>

<file path=ppt/tags/tag43.xml><?xml version="1.0" encoding="utf-8"?>
<p:tagLst xmlns:a="http://schemas.openxmlformats.org/drawingml/2006/main" xmlns:r="http://schemas.openxmlformats.org/officeDocument/2006/relationships" xmlns:p="http://schemas.openxmlformats.org/presentationml/2006/main">
  <p:tag name="NUM" val="7"/>
</p:tagLst>
</file>

<file path=ppt/tags/tag44.xml><?xml version="1.0" encoding="utf-8"?>
<p:tagLst xmlns:a="http://schemas.openxmlformats.org/drawingml/2006/main" xmlns:r="http://schemas.openxmlformats.org/officeDocument/2006/relationships" xmlns:p="http://schemas.openxmlformats.org/presentationml/2006/main">
  <p:tag name="NUM" val="1"/>
</p:tagLst>
</file>

<file path=ppt/tags/tag45.xml><?xml version="1.0" encoding="utf-8"?>
<p:tagLst xmlns:a="http://schemas.openxmlformats.org/drawingml/2006/main" xmlns:r="http://schemas.openxmlformats.org/officeDocument/2006/relationships" xmlns:p="http://schemas.openxmlformats.org/presentationml/2006/main">
  <p:tag name="NUM" val="2"/>
</p:tagLst>
</file>

<file path=ppt/tags/tag46.xml><?xml version="1.0" encoding="utf-8"?>
<p:tagLst xmlns:a="http://schemas.openxmlformats.org/drawingml/2006/main" xmlns:r="http://schemas.openxmlformats.org/officeDocument/2006/relationships" xmlns:p="http://schemas.openxmlformats.org/presentationml/2006/main">
  <p:tag name="NUM" val="3"/>
</p:tagLst>
</file>

<file path=ppt/tags/tag47.xml><?xml version="1.0" encoding="utf-8"?>
<p:tagLst xmlns:a="http://schemas.openxmlformats.org/drawingml/2006/main" xmlns:r="http://schemas.openxmlformats.org/officeDocument/2006/relationships" xmlns:p="http://schemas.openxmlformats.org/presentationml/2006/main">
  <p:tag name="NUM" val="4"/>
</p:tagLst>
</file>

<file path=ppt/tags/tag48.xml><?xml version="1.0" encoding="utf-8"?>
<p:tagLst xmlns:a="http://schemas.openxmlformats.org/drawingml/2006/main" xmlns:r="http://schemas.openxmlformats.org/officeDocument/2006/relationships" xmlns:p="http://schemas.openxmlformats.org/presentationml/2006/main">
  <p:tag name="NUM" val="5"/>
</p:tagLst>
</file>

<file path=ppt/tags/tag49.xml><?xml version="1.0" encoding="utf-8"?>
<p:tagLst xmlns:a="http://schemas.openxmlformats.org/drawingml/2006/main" xmlns:r="http://schemas.openxmlformats.org/officeDocument/2006/relationships" xmlns:p="http://schemas.openxmlformats.org/presentationml/2006/main">
  <p:tag name="NUM" val="6"/>
</p:tagLst>
</file>

<file path=ppt/tags/tag5.xml><?xml version="1.0" encoding="utf-8"?>
<p:tagLst xmlns:a="http://schemas.openxmlformats.org/drawingml/2006/main" xmlns:r="http://schemas.openxmlformats.org/officeDocument/2006/relationships" xmlns:p="http://schemas.openxmlformats.org/presentationml/2006/main">
  <p:tag name="NUM" val="2"/>
</p:tagLst>
</file>

<file path=ppt/tags/tag50.xml><?xml version="1.0" encoding="utf-8"?>
<p:tagLst xmlns:a="http://schemas.openxmlformats.org/drawingml/2006/main" xmlns:r="http://schemas.openxmlformats.org/officeDocument/2006/relationships" xmlns:p="http://schemas.openxmlformats.org/presentationml/2006/main">
  <p:tag name="NUM" val="1"/>
</p:tagLst>
</file>

<file path=ppt/tags/tag51.xml><?xml version="1.0" encoding="utf-8"?>
<p:tagLst xmlns:a="http://schemas.openxmlformats.org/drawingml/2006/main" xmlns:r="http://schemas.openxmlformats.org/officeDocument/2006/relationships" xmlns:p="http://schemas.openxmlformats.org/presentationml/2006/main">
  <p:tag name="NUM" val="2"/>
</p:tagLst>
</file>

<file path=ppt/tags/tag52.xml><?xml version="1.0" encoding="utf-8"?>
<p:tagLst xmlns:a="http://schemas.openxmlformats.org/drawingml/2006/main" xmlns:r="http://schemas.openxmlformats.org/officeDocument/2006/relationships" xmlns:p="http://schemas.openxmlformats.org/presentationml/2006/main">
  <p:tag name="NUM" val="3"/>
</p:tagLst>
</file>

<file path=ppt/tags/tag53.xml><?xml version="1.0" encoding="utf-8"?>
<p:tagLst xmlns:a="http://schemas.openxmlformats.org/drawingml/2006/main" xmlns:r="http://schemas.openxmlformats.org/officeDocument/2006/relationships" xmlns:p="http://schemas.openxmlformats.org/presentationml/2006/main">
  <p:tag name="NUM" val="4"/>
</p:tagLst>
</file>

<file path=ppt/tags/tag54.xml><?xml version="1.0" encoding="utf-8"?>
<p:tagLst xmlns:a="http://schemas.openxmlformats.org/drawingml/2006/main" xmlns:r="http://schemas.openxmlformats.org/officeDocument/2006/relationships" xmlns:p="http://schemas.openxmlformats.org/presentationml/2006/main">
  <p:tag name="NUM" val="5"/>
</p:tagLst>
</file>

<file path=ppt/tags/tag55.xml><?xml version="1.0" encoding="utf-8"?>
<p:tagLst xmlns:a="http://schemas.openxmlformats.org/drawingml/2006/main" xmlns:r="http://schemas.openxmlformats.org/officeDocument/2006/relationships" xmlns:p="http://schemas.openxmlformats.org/presentationml/2006/main">
  <p:tag name="NUM" val="6"/>
</p:tagLst>
</file>

<file path=ppt/tags/tag56.xml><?xml version="1.0" encoding="utf-8"?>
<p:tagLst xmlns:a="http://schemas.openxmlformats.org/drawingml/2006/main" xmlns:r="http://schemas.openxmlformats.org/officeDocument/2006/relationships" xmlns:p="http://schemas.openxmlformats.org/presentationml/2006/main">
  <p:tag name="NUM" val="7"/>
</p:tagLst>
</file>

<file path=ppt/tags/tag57.xml><?xml version="1.0" encoding="utf-8"?>
<p:tagLst xmlns:a="http://schemas.openxmlformats.org/drawingml/2006/main" xmlns:r="http://schemas.openxmlformats.org/officeDocument/2006/relationships" xmlns:p="http://schemas.openxmlformats.org/presentationml/2006/main">
  <p:tag name="NUM" val="1"/>
</p:tagLst>
</file>

<file path=ppt/tags/tag58.xml><?xml version="1.0" encoding="utf-8"?>
<p:tagLst xmlns:a="http://schemas.openxmlformats.org/drawingml/2006/main" xmlns:r="http://schemas.openxmlformats.org/officeDocument/2006/relationships" xmlns:p="http://schemas.openxmlformats.org/presentationml/2006/main">
  <p:tag name="NUM" val="2"/>
</p:tagLst>
</file>

<file path=ppt/tags/tag59.xml><?xml version="1.0" encoding="utf-8"?>
<p:tagLst xmlns:a="http://schemas.openxmlformats.org/drawingml/2006/main" xmlns:r="http://schemas.openxmlformats.org/officeDocument/2006/relationships" xmlns:p="http://schemas.openxmlformats.org/presentationml/2006/main">
  <p:tag name="NUM" val="3"/>
</p:tagLst>
</file>

<file path=ppt/tags/tag6.xml><?xml version="1.0" encoding="utf-8"?>
<p:tagLst xmlns:a="http://schemas.openxmlformats.org/drawingml/2006/main" xmlns:r="http://schemas.openxmlformats.org/officeDocument/2006/relationships" xmlns:p="http://schemas.openxmlformats.org/presentationml/2006/main">
  <p:tag name="NUM" val="3"/>
</p:tagLst>
</file>

<file path=ppt/tags/tag60.xml><?xml version="1.0" encoding="utf-8"?>
<p:tagLst xmlns:a="http://schemas.openxmlformats.org/drawingml/2006/main" xmlns:r="http://schemas.openxmlformats.org/officeDocument/2006/relationships" xmlns:p="http://schemas.openxmlformats.org/presentationml/2006/main">
  <p:tag name="NUM" val="4"/>
</p:tagLst>
</file>

<file path=ppt/tags/tag61.xml><?xml version="1.0" encoding="utf-8"?>
<p:tagLst xmlns:a="http://schemas.openxmlformats.org/drawingml/2006/main" xmlns:r="http://schemas.openxmlformats.org/officeDocument/2006/relationships" xmlns:p="http://schemas.openxmlformats.org/presentationml/2006/main">
  <p:tag name="NUM" val="5"/>
</p:tagLst>
</file>

<file path=ppt/tags/tag62.xml><?xml version="1.0" encoding="utf-8"?>
<p:tagLst xmlns:a="http://schemas.openxmlformats.org/drawingml/2006/main" xmlns:r="http://schemas.openxmlformats.org/officeDocument/2006/relationships" xmlns:p="http://schemas.openxmlformats.org/presentationml/2006/main">
  <p:tag name="NUM" val="1"/>
</p:tagLst>
</file>

<file path=ppt/tags/tag63.xml><?xml version="1.0" encoding="utf-8"?>
<p:tagLst xmlns:a="http://schemas.openxmlformats.org/drawingml/2006/main" xmlns:r="http://schemas.openxmlformats.org/officeDocument/2006/relationships" xmlns:p="http://schemas.openxmlformats.org/presentationml/2006/main">
  <p:tag name="NUM" val="2"/>
</p:tagLst>
</file>

<file path=ppt/tags/tag64.xml><?xml version="1.0" encoding="utf-8"?>
<p:tagLst xmlns:a="http://schemas.openxmlformats.org/drawingml/2006/main" xmlns:r="http://schemas.openxmlformats.org/officeDocument/2006/relationships" xmlns:p="http://schemas.openxmlformats.org/presentationml/2006/main">
  <p:tag name="NUM" val="3"/>
</p:tagLst>
</file>

<file path=ppt/tags/tag65.xml><?xml version="1.0" encoding="utf-8"?>
<p:tagLst xmlns:a="http://schemas.openxmlformats.org/drawingml/2006/main" xmlns:r="http://schemas.openxmlformats.org/officeDocument/2006/relationships" xmlns:p="http://schemas.openxmlformats.org/presentationml/2006/main">
  <p:tag name="NUM" val="4"/>
</p:tagLst>
</file>

<file path=ppt/tags/tag66.xml><?xml version="1.0" encoding="utf-8"?>
<p:tagLst xmlns:a="http://schemas.openxmlformats.org/drawingml/2006/main" xmlns:r="http://schemas.openxmlformats.org/officeDocument/2006/relationships" xmlns:p="http://schemas.openxmlformats.org/presentationml/2006/main">
  <p:tag name="NUM" val="5"/>
</p:tagLst>
</file>

<file path=ppt/tags/tag7.xml><?xml version="1.0" encoding="utf-8"?>
<p:tagLst xmlns:a="http://schemas.openxmlformats.org/drawingml/2006/main" xmlns:r="http://schemas.openxmlformats.org/officeDocument/2006/relationships" xmlns:p="http://schemas.openxmlformats.org/presentationml/2006/main">
  <p:tag name="NUM" val="1"/>
</p:tagLst>
</file>

<file path=ppt/tags/tag8.xml><?xml version="1.0" encoding="utf-8"?>
<p:tagLst xmlns:a="http://schemas.openxmlformats.org/drawingml/2006/main" xmlns:r="http://schemas.openxmlformats.org/officeDocument/2006/relationships" xmlns:p="http://schemas.openxmlformats.org/presentationml/2006/main">
  <p:tag name="NUM" val="2"/>
</p:tagLst>
</file>

<file path=ppt/tags/tag9.xml><?xml version="1.0" encoding="utf-8"?>
<p:tagLst xmlns:a="http://schemas.openxmlformats.org/drawingml/2006/main" xmlns:r="http://schemas.openxmlformats.org/officeDocument/2006/relationships" xmlns:p="http://schemas.openxmlformats.org/presentationml/2006/main">
  <p:tag name="NUM" val="3"/>
</p:tagLst>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713</TotalTime>
  <Words>693</Words>
  <Application>Microsoft Office PowerPoint</Application>
  <PresentationFormat>Grand écran</PresentationFormat>
  <Paragraphs>71</Paragraphs>
  <Slides>11</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11</vt:i4>
      </vt:variant>
    </vt:vector>
  </HeadingPairs>
  <TitlesOfParts>
    <vt:vector size="16" baseType="lpstr">
      <vt:lpstr>Arial</vt:lpstr>
      <vt:lpstr>Calibri</vt:lpstr>
      <vt:lpstr>Calibri Light</vt:lpstr>
      <vt:lpstr>Inter</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Esteban Hatchikian</dc:creator>
  <cp:lastModifiedBy>Esteban Hatchikian</cp:lastModifiedBy>
  <cp:revision>58</cp:revision>
  <dcterms:created xsi:type="dcterms:W3CDTF">2022-11-24T16:09:20Z</dcterms:created>
  <dcterms:modified xsi:type="dcterms:W3CDTF">2022-11-29T09:09:30Z</dcterms:modified>
</cp:coreProperties>
</file>